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64" r:id="rId2"/>
    <p:sldId id="275" r:id="rId3"/>
    <p:sldId id="256" r:id="rId4"/>
    <p:sldId id="257" r:id="rId5"/>
    <p:sldId id="258" r:id="rId6"/>
    <p:sldId id="259" r:id="rId7"/>
    <p:sldId id="260" r:id="rId8"/>
    <p:sldId id="261" r:id="rId9"/>
    <p:sldId id="262" r:id="rId10"/>
    <p:sldId id="263" r:id="rId11"/>
    <p:sldId id="265" r:id="rId12"/>
    <p:sldId id="266" r:id="rId13"/>
    <p:sldId id="267" r:id="rId14"/>
    <p:sldId id="268" r:id="rId15"/>
    <p:sldId id="269" r:id="rId16"/>
    <p:sldId id="270" r:id="rId17"/>
    <p:sldId id="271" r:id="rId18"/>
    <p:sldId id="272" r:id="rId19"/>
    <p:sldId id="273" r:id="rId20"/>
    <p:sldId id="274"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4407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667423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2.png"/><Relationship Id="rId7"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hyperlink" Target="https://gamma.app/"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hyperlink" Target="https://gamma.app/"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hyperlink" Target="https://gamma.app/"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hyperlink" Target="https://gamma.app/" TargetMode="External"/></Relationships>
</file>

<file path=ppt/slides/_rels/slide1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1.png"/><Relationship Id="rId7" Type="http://schemas.openxmlformats.org/officeDocument/2006/relationships/hyperlink" Target="https://gamma.app/"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hyperlink" Target="https://gamma.app/"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hyperlink" Target="https://gamma.app"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people standing around a word&#10;&#10;Description automatically generated">
            <a:extLst>
              <a:ext uri="{FF2B5EF4-FFF2-40B4-BE49-F238E27FC236}">
                <a16:creationId xmlns:a16="http://schemas.microsoft.com/office/drawing/2014/main" id="{229112AF-F033-798C-672F-34B9460E3BD7}"/>
              </a:ext>
            </a:extLst>
          </p:cNvPr>
          <p:cNvPicPr>
            <a:picLocks noChangeAspect="1"/>
          </p:cNvPicPr>
          <p:nvPr/>
        </p:nvPicPr>
        <p:blipFill>
          <a:blip r:embed="rId2"/>
          <a:stretch>
            <a:fillRect/>
          </a:stretch>
        </p:blipFill>
        <p:spPr>
          <a:xfrm>
            <a:off x="1287384" y="662102"/>
            <a:ext cx="10755933" cy="5969377"/>
          </a:xfrm>
          <a:prstGeom prst="rect">
            <a:avLst/>
          </a:prstGeom>
        </p:spPr>
      </p:pic>
    </p:spTree>
    <p:extLst>
      <p:ext uri="{BB962C8B-B14F-4D97-AF65-F5344CB8AC3E}">
        <p14:creationId xmlns:p14="http://schemas.microsoft.com/office/powerpoint/2010/main" val="23270395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2037993" y="1905714"/>
            <a:ext cx="7568803"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Conclusion and Future Outlook</a:t>
            </a:r>
            <a:endParaRPr lang="en-US" sz="4374" dirty="0"/>
          </a:p>
        </p:txBody>
      </p:sp>
      <p:pic>
        <p:nvPicPr>
          <p:cNvPr id="5" name="Image 0" descr="preencoded.png"/>
          <p:cNvPicPr>
            <a:picLocks noChangeAspect="1"/>
          </p:cNvPicPr>
          <p:nvPr/>
        </p:nvPicPr>
        <p:blipFill>
          <a:blip r:embed="rId3"/>
          <a:stretch>
            <a:fillRect/>
          </a:stretch>
        </p:blipFill>
        <p:spPr>
          <a:xfrm>
            <a:off x="2037993" y="3044428"/>
            <a:ext cx="444341" cy="444341"/>
          </a:xfrm>
          <a:prstGeom prst="rect">
            <a:avLst/>
          </a:prstGeom>
        </p:spPr>
      </p:pic>
      <p:sp>
        <p:nvSpPr>
          <p:cNvPr id="6" name="Text 3"/>
          <p:cNvSpPr/>
          <p:nvPr/>
        </p:nvSpPr>
        <p:spPr>
          <a:xfrm>
            <a:off x="2037993" y="3710940"/>
            <a:ext cx="2388632"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Renewable</a:t>
            </a:r>
            <a:endParaRPr lang="en-US" sz="2187" dirty="0"/>
          </a:p>
        </p:txBody>
      </p:sp>
      <p:sp>
        <p:nvSpPr>
          <p:cNvPr id="7" name="Text 4"/>
          <p:cNvSpPr/>
          <p:nvPr/>
        </p:nvSpPr>
        <p:spPr>
          <a:xfrm>
            <a:off x="2037993" y="4191357"/>
            <a:ext cx="2388632" cy="1421606"/>
          </a:xfrm>
          <a:prstGeom prst="rect">
            <a:avLst/>
          </a:prstGeom>
          <a:noFill/>
          <a:ln/>
        </p:spPr>
        <p:txBody>
          <a:bodyPr wrap="squar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Ethanol is a sustainable, domestically-produced fuel that can reduce reliance on fossil fuels.</a:t>
            </a:r>
            <a:endParaRPr lang="en-US" sz="1750" dirty="0"/>
          </a:p>
        </p:txBody>
      </p:sp>
      <p:pic>
        <p:nvPicPr>
          <p:cNvPr id="8" name="Image 1" descr="preencoded.png"/>
          <p:cNvPicPr>
            <a:picLocks noChangeAspect="1"/>
          </p:cNvPicPr>
          <p:nvPr/>
        </p:nvPicPr>
        <p:blipFill>
          <a:blip r:embed="rId4"/>
          <a:stretch>
            <a:fillRect/>
          </a:stretch>
        </p:blipFill>
        <p:spPr>
          <a:xfrm>
            <a:off x="4759881" y="3044428"/>
            <a:ext cx="444341" cy="444341"/>
          </a:xfrm>
          <a:prstGeom prst="rect">
            <a:avLst/>
          </a:prstGeom>
        </p:spPr>
      </p:pic>
      <p:sp>
        <p:nvSpPr>
          <p:cNvPr id="9" name="Text 5"/>
          <p:cNvSpPr/>
          <p:nvPr/>
        </p:nvSpPr>
        <p:spPr>
          <a:xfrm>
            <a:off x="4759881" y="3710940"/>
            <a:ext cx="2388632"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Eco-Friendly</a:t>
            </a:r>
            <a:endParaRPr lang="en-US" sz="2187" dirty="0"/>
          </a:p>
        </p:txBody>
      </p:sp>
      <p:sp>
        <p:nvSpPr>
          <p:cNvPr id="10" name="Text 6"/>
          <p:cNvSpPr/>
          <p:nvPr/>
        </p:nvSpPr>
        <p:spPr>
          <a:xfrm>
            <a:off x="4759881" y="4191357"/>
            <a:ext cx="2388632" cy="1421606"/>
          </a:xfrm>
          <a:prstGeom prst="rect">
            <a:avLst/>
          </a:prstGeom>
          <a:noFill/>
          <a:ln/>
        </p:spPr>
        <p:txBody>
          <a:bodyPr wrap="squar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E20 burns cleaner than gasoline, lowering tailpipe emissions and improving air quality.</a:t>
            </a:r>
            <a:endParaRPr lang="en-US" sz="1750" dirty="0"/>
          </a:p>
        </p:txBody>
      </p:sp>
      <p:pic>
        <p:nvPicPr>
          <p:cNvPr id="11" name="Image 2" descr="preencoded.png"/>
          <p:cNvPicPr>
            <a:picLocks noChangeAspect="1"/>
          </p:cNvPicPr>
          <p:nvPr/>
        </p:nvPicPr>
        <p:blipFill>
          <a:blip r:embed="rId5"/>
          <a:stretch>
            <a:fillRect/>
          </a:stretch>
        </p:blipFill>
        <p:spPr>
          <a:xfrm>
            <a:off x="7481768" y="3044428"/>
            <a:ext cx="444341" cy="444341"/>
          </a:xfrm>
          <a:prstGeom prst="rect">
            <a:avLst/>
          </a:prstGeom>
        </p:spPr>
      </p:pic>
      <p:sp>
        <p:nvSpPr>
          <p:cNvPr id="12" name="Text 7"/>
          <p:cNvSpPr/>
          <p:nvPr/>
        </p:nvSpPr>
        <p:spPr>
          <a:xfrm>
            <a:off x="7481768" y="3710940"/>
            <a:ext cx="2388632"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High Performance</a:t>
            </a:r>
            <a:endParaRPr lang="en-US" sz="2187" dirty="0"/>
          </a:p>
        </p:txBody>
      </p:sp>
      <p:sp>
        <p:nvSpPr>
          <p:cNvPr id="13" name="Text 8"/>
          <p:cNvSpPr/>
          <p:nvPr/>
        </p:nvSpPr>
        <p:spPr>
          <a:xfrm>
            <a:off x="7481768" y="4191357"/>
            <a:ext cx="2388632" cy="1777008"/>
          </a:xfrm>
          <a:prstGeom prst="rect">
            <a:avLst/>
          </a:prstGeom>
          <a:noFill/>
          <a:ln/>
        </p:spPr>
        <p:txBody>
          <a:bodyPr wrap="squar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The higher octane of E20 can enhance engine power and efficiency in compatible vehicles.</a:t>
            </a:r>
            <a:endParaRPr lang="en-US" sz="1750" dirty="0"/>
          </a:p>
        </p:txBody>
      </p:sp>
      <p:pic>
        <p:nvPicPr>
          <p:cNvPr id="14" name="Image 3" descr="preencoded.png"/>
          <p:cNvPicPr>
            <a:picLocks noChangeAspect="1"/>
          </p:cNvPicPr>
          <p:nvPr/>
        </p:nvPicPr>
        <p:blipFill>
          <a:blip r:embed="rId6"/>
          <a:stretch>
            <a:fillRect/>
          </a:stretch>
        </p:blipFill>
        <p:spPr>
          <a:xfrm>
            <a:off x="10203656" y="3044428"/>
            <a:ext cx="444341" cy="444341"/>
          </a:xfrm>
          <a:prstGeom prst="rect">
            <a:avLst/>
          </a:prstGeom>
        </p:spPr>
      </p:pic>
      <p:sp>
        <p:nvSpPr>
          <p:cNvPr id="15" name="Text 9"/>
          <p:cNvSpPr/>
          <p:nvPr/>
        </p:nvSpPr>
        <p:spPr>
          <a:xfrm>
            <a:off x="10203656" y="3710940"/>
            <a:ext cx="2388751"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Promising Future</a:t>
            </a:r>
            <a:endParaRPr lang="en-US" sz="2187" dirty="0"/>
          </a:p>
        </p:txBody>
      </p:sp>
      <p:sp>
        <p:nvSpPr>
          <p:cNvPr id="16" name="Text 10"/>
          <p:cNvSpPr/>
          <p:nvPr/>
        </p:nvSpPr>
        <p:spPr>
          <a:xfrm>
            <a:off x="10203656" y="4191357"/>
            <a:ext cx="2388751" cy="2132409"/>
          </a:xfrm>
          <a:prstGeom prst="rect">
            <a:avLst/>
          </a:prstGeom>
          <a:noFill/>
          <a:ln/>
        </p:spPr>
        <p:txBody>
          <a:bodyPr wrap="squar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As technologies and policies continue to evolve, the use of E20 and other ethanol blends is expected to grow.</a:t>
            </a:r>
            <a:endParaRPr lang="en-US" sz="1750" dirty="0"/>
          </a:p>
        </p:txBody>
      </p:sp>
      <p:pic>
        <p:nvPicPr>
          <p:cNvPr id="17"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DCE9C5-3BE8-50D6-E219-F8C14F1ABD92}"/>
              </a:ext>
            </a:extLst>
          </p:cNvPr>
          <p:cNvSpPr/>
          <p:nvPr/>
        </p:nvSpPr>
        <p:spPr>
          <a:xfrm>
            <a:off x="-9165" y="3653135"/>
            <a:ext cx="14648755" cy="923330"/>
          </a:xfrm>
          <a:prstGeom prst="rect">
            <a:avLst/>
          </a:prstGeom>
          <a:noFill/>
        </p:spPr>
        <p:txBody>
          <a:bodyPr wrap="none" lIns="91440" tIns="45720" rIns="91440" bIns="45720">
            <a:spAutoFit/>
          </a:bodyPr>
          <a:lstStyle/>
          <a:p>
            <a:pPr algn="ctr"/>
            <a:r>
              <a:rPr lang="en-US"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NOW CONVERSION OF A ENGINE OR FABRICATION</a:t>
            </a:r>
            <a:endParaRPr lang="en-U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Tree>
    <p:extLst>
      <p:ext uri="{BB962C8B-B14F-4D97-AF65-F5344CB8AC3E}">
        <p14:creationId xmlns:p14="http://schemas.microsoft.com/office/powerpoint/2010/main" val="2575815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279213"/>
            <a:ext cx="7477601" cy="1666399"/>
          </a:xfrm>
          <a:prstGeom prst="rect">
            <a:avLst/>
          </a:prstGeom>
          <a:noFill/>
          <a:ln/>
        </p:spPr>
        <p:txBody>
          <a:bodyPr wrap="square" rtlCol="0" anchor="t"/>
          <a:lstStyle/>
          <a:p>
            <a:pPr marL="0" indent="0">
              <a:lnSpc>
                <a:spcPts val="6561"/>
              </a:lnSpc>
              <a:buNone/>
            </a:pPr>
            <a:r>
              <a:rPr lang="en-US" sz="5249" b="1" dirty="0">
                <a:solidFill>
                  <a:srgbClr val="60A9FF"/>
                </a:solidFill>
                <a:latin typeface="Barlow" pitchFamily="34" charset="0"/>
                <a:ea typeface="Barlow" pitchFamily="34" charset="-122"/>
                <a:cs typeface="Barlow" pitchFamily="34" charset="-120"/>
              </a:rPr>
              <a:t>Introduction to Ethanol Engine Conversion</a:t>
            </a:r>
            <a:endParaRPr lang="en-US" sz="5249" dirty="0"/>
          </a:p>
        </p:txBody>
      </p:sp>
      <p:sp>
        <p:nvSpPr>
          <p:cNvPr id="6" name="Text 3"/>
          <p:cNvSpPr/>
          <p:nvPr/>
        </p:nvSpPr>
        <p:spPr>
          <a:xfrm>
            <a:off x="833199" y="4278868"/>
            <a:ext cx="7477601"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Converting a car engine to run on ethanol involves modifying the fuel system to accommodate higher ethanol concentrations. This conversion can significantly reduce greenhouse gas emissions.</a:t>
            </a:r>
            <a:endParaRPr lang="en-US" sz="1750" dirty="0"/>
          </a:p>
        </p:txBody>
      </p:sp>
      <p:sp>
        <p:nvSpPr>
          <p:cNvPr id="7" name="Text 4"/>
          <p:cNvSpPr/>
          <p:nvPr/>
        </p:nvSpPr>
        <p:spPr>
          <a:xfrm>
            <a:off x="833199" y="5594985"/>
            <a:ext cx="7477601" cy="355402"/>
          </a:xfrm>
          <a:prstGeom prst="rect">
            <a:avLst/>
          </a:prstGeom>
          <a:noFill/>
          <a:ln/>
        </p:spPr>
        <p:txBody>
          <a:bodyPr wrap="none" rtlCol="0" anchor="t"/>
          <a:lstStyle/>
          <a:p>
            <a:pPr marL="0" indent="0">
              <a:lnSpc>
                <a:spcPts val="2799"/>
              </a:lnSpc>
              <a:buNone/>
            </a:pPr>
            <a:endParaRPr lang="en-US" sz="1750" dirty="0"/>
          </a:p>
        </p:txBody>
      </p:sp>
      <p:pic>
        <p:nvPicPr>
          <p:cNvPr id="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11151"/>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23515" y="0"/>
            <a:ext cx="3657600" cy="8229600"/>
          </a:xfrm>
          <a:prstGeom prst="rect">
            <a:avLst/>
          </a:prstGeom>
        </p:spPr>
      </p:pic>
      <p:sp>
        <p:nvSpPr>
          <p:cNvPr id="5" name="Text 2"/>
          <p:cNvSpPr/>
          <p:nvPr/>
        </p:nvSpPr>
        <p:spPr>
          <a:xfrm>
            <a:off x="4490799" y="2048708"/>
            <a:ext cx="5854779"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Benefits of Ethanol Fuel</a:t>
            </a:r>
            <a:endParaRPr lang="en-US" sz="4374" dirty="0"/>
          </a:p>
        </p:txBody>
      </p:sp>
      <p:sp>
        <p:nvSpPr>
          <p:cNvPr id="6" name="Shape 3"/>
          <p:cNvSpPr/>
          <p:nvPr/>
        </p:nvSpPr>
        <p:spPr>
          <a:xfrm>
            <a:off x="4490799" y="3249930"/>
            <a:ext cx="499943" cy="499943"/>
          </a:xfrm>
          <a:prstGeom prst="roundRect">
            <a:avLst>
              <a:gd name="adj" fmla="val 26667"/>
            </a:avLst>
          </a:prstGeom>
          <a:solidFill>
            <a:srgbClr val="282C32"/>
          </a:solidFill>
          <a:ln/>
        </p:spPr>
        <p:txBody>
          <a:bodyPr/>
          <a:lstStyle/>
          <a:p>
            <a:endParaRPr lang="en-IN"/>
          </a:p>
        </p:txBody>
      </p:sp>
      <p:sp>
        <p:nvSpPr>
          <p:cNvPr id="7" name="Text 4"/>
          <p:cNvSpPr/>
          <p:nvPr/>
        </p:nvSpPr>
        <p:spPr>
          <a:xfrm>
            <a:off x="4681776" y="3291602"/>
            <a:ext cx="117991"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1</a:t>
            </a:r>
            <a:endParaRPr lang="en-US" sz="2624" dirty="0"/>
          </a:p>
        </p:txBody>
      </p:sp>
      <p:sp>
        <p:nvSpPr>
          <p:cNvPr id="8" name="Text 5"/>
          <p:cNvSpPr/>
          <p:nvPr/>
        </p:nvSpPr>
        <p:spPr>
          <a:xfrm>
            <a:off x="5212913" y="3326249"/>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Renewable</a:t>
            </a:r>
            <a:endParaRPr lang="en-US" sz="2187" dirty="0"/>
          </a:p>
        </p:txBody>
      </p:sp>
      <p:sp>
        <p:nvSpPr>
          <p:cNvPr id="9" name="Text 6"/>
          <p:cNvSpPr/>
          <p:nvPr/>
        </p:nvSpPr>
        <p:spPr>
          <a:xfrm>
            <a:off x="5212913" y="3806666"/>
            <a:ext cx="3820001"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Ethanol fuel is made from renewable sources such as corn or sugarcane.</a:t>
            </a:r>
            <a:endParaRPr lang="en-US" sz="1750" dirty="0"/>
          </a:p>
        </p:txBody>
      </p:sp>
      <p:sp>
        <p:nvSpPr>
          <p:cNvPr id="10" name="Shape 7"/>
          <p:cNvSpPr/>
          <p:nvPr/>
        </p:nvSpPr>
        <p:spPr>
          <a:xfrm>
            <a:off x="9255085" y="3249930"/>
            <a:ext cx="499943" cy="499943"/>
          </a:xfrm>
          <a:prstGeom prst="roundRect">
            <a:avLst>
              <a:gd name="adj" fmla="val 26667"/>
            </a:avLst>
          </a:prstGeom>
          <a:solidFill>
            <a:srgbClr val="282C32"/>
          </a:solidFill>
          <a:ln/>
        </p:spPr>
        <p:txBody>
          <a:bodyPr/>
          <a:lstStyle/>
          <a:p>
            <a:endParaRPr lang="en-IN"/>
          </a:p>
        </p:txBody>
      </p:sp>
      <p:sp>
        <p:nvSpPr>
          <p:cNvPr id="11" name="Text 8"/>
          <p:cNvSpPr/>
          <p:nvPr/>
        </p:nvSpPr>
        <p:spPr>
          <a:xfrm>
            <a:off x="9411652" y="3291602"/>
            <a:ext cx="186690"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2</a:t>
            </a:r>
            <a:endParaRPr lang="en-US" sz="2624" dirty="0"/>
          </a:p>
        </p:txBody>
      </p:sp>
      <p:sp>
        <p:nvSpPr>
          <p:cNvPr id="12" name="Text 9"/>
          <p:cNvSpPr/>
          <p:nvPr/>
        </p:nvSpPr>
        <p:spPr>
          <a:xfrm>
            <a:off x="9977199" y="3326249"/>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Reduced Emissions</a:t>
            </a:r>
            <a:endParaRPr lang="en-US" sz="2187" dirty="0"/>
          </a:p>
        </p:txBody>
      </p:sp>
      <p:sp>
        <p:nvSpPr>
          <p:cNvPr id="13" name="Text 10"/>
          <p:cNvSpPr/>
          <p:nvPr/>
        </p:nvSpPr>
        <p:spPr>
          <a:xfrm>
            <a:off x="9977199" y="3806666"/>
            <a:ext cx="3820001"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It produces fewer greenhouse gas emissions compared to traditional gasoline.</a:t>
            </a:r>
            <a:endParaRPr lang="en-US" sz="1750" dirty="0"/>
          </a:p>
        </p:txBody>
      </p:sp>
      <p:sp>
        <p:nvSpPr>
          <p:cNvPr id="14" name="Shape 11"/>
          <p:cNvSpPr/>
          <p:nvPr/>
        </p:nvSpPr>
        <p:spPr>
          <a:xfrm>
            <a:off x="4490799" y="5268635"/>
            <a:ext cx="499943" cy="499943"/>
          </a:xfrm>
          <a:prstGeom prst="roundRect">
            <a:avLst>
              <a:gd name="adj" fmla="val 26667"/>
            </a:avLst>
          </a:prstGeom>
          <a:solidFill>
            <a:srgbClr val="282C32"/>
          </a:solidFill>
          <a:ln/>
        </p:spPr>
        <p:txBody>
          <a:bodyPr/>
          <a:lstStyle/>
          <a:p>
            <a:endParaRPr lang="en-IN"/>
          </a:p>
        </p:txBody>
      </p:sp>
      <p:sp>
        <p:nvSpPr>
          <p:cNvPr id="15" name="Text 12"/>
          <p:cNvSpPr/>
          <p:nvPr/>
        </p:nvSpPr>
        <p:spPr>
          <a:xfrm>
            <a:off x="4650700" y="5310307"/>
            <a:ext cx="180023"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3</a:t>
            </a:r>
            <a:endParaRPr lang="en-US" sz="2624" dirty="0"/>
          </a:p>
        </p:txBody>
      </p:sp>
      <p:sp>
        <p:nvSpPr>
          <p:cNvPr id="16" name="Text 13"/>
          <p:cNvSpPr/>
          <p:nvPr/>
        </p:nvSpPr>
        <p:spPr>
          <a:xfrm>
            <a:off x="5212913" y="5344954"/>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Energy Security</a:t>
            </a:r>
            <a:endParaRPr lang="en-US" sz="2187" dirty="0"/>
          </a:p>
        </p:txBody>
      </p:sp>
      <p:sp>
        <p:nvSpPr>
          <p:cNvPr id="17" name="Text 14"/>
          <p:cNvSpPr/>
          <p:nvPr/>
        </p:nvSpPr>
        <p:spPr>
          <a:xfrm>
            <a:off x="5212913" y="5825371"/>
            <a:ext cx="8584287" cy="355402"/>
          </a:xfrm>
          <a:prstGeom prst="rect">
            <a:avLst/>
          </a:prstGeom>
          <a:noFill/>
          <a:ln/>
        </p:spPr>
        <p:txBody>
          <a:bodyPr wrap="non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It reduces dependence on imported oil, enhancing energy security.</a:t>
            </a:r>
            <a:endParaRPr lang="en-US" sz="1750"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sp>
        <p:nvSpPr>
          <p:cNvPr id="4" name="Text 2"/>
          <p:cNvSpPr/>
          <p:nvPr/>
        </p:nvSpPr>
        <p:spPr>
          <a:xfrm>
            <a:off x="1760220" y="1591866"/>
            <a:ext cx="11109960" cy="1388745"/>
          </a:xfrm>
          <a:prstGeom prst="rect">
            <a:avLst/>
          </a:prstGeom>
          <a:noFill/>
          <a:ln/>
        </p:spPr>
        <p:txBody>
          <a:bodyPr wrap="squar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Process of Converting a Car Engine to Run on Ethanol</a:t>
            </a:r>
            <a:endParaRPr lang="en-US" sz="4374" dirty="0"/>
          </a:p>
        </p:txBody>
      </p:sp>
      <p:sp>
        <p:nvSpPr>
          <p:cNvPr id="5" name="Text 3"/>
          <p:cNvSpPr/>
          <p:nvPr/>
        </p:nvSpPr>
        <p:spPr>
          <a:xfrm>
            <a:off x="1760220" y="3536037"/>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Engine Modification</a:t>
            </a:r>
            <a:endParaRPr lang="en-US" sz="2187" dirty="0"/>
          </a:p>
        </p:txBody>
      </p:sp>
      <p:sp>
        <p:nvSpPr>
          <p:cNvPr id="6" name="Text 4"/>
          <p:cNvSpPr/>
          <p:nvPr/>
        </p:nvSpPr>
        <p:spPr>
          <a:xfrm>
            <a:off x="1760220" y="4105394"/>
            <a:ext cx="3341608"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fuel system is adjusted to handle ethanol's corrosiveness.</a:t>
            </a:r>
            <a:endParaRPr lang="en-US" sz="1750" dirty="0"/>
          </a:p>
        </p:txBody>
      </p:sp>
      <p:sp>
        <p:nvSpPr>
          <p:cNvPr id="7" name="Text 5"/>
          <p:cNvSpPr/>
          <p:nvPr/>
        </p:nvSpPr>
        <p:spPr>
          <a:xfrm>
            <a:off x="1760220" y="5371505"/>
            <a:ext cx="3341608"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Larger injectors and a higher-flow fuel pump may be required.</a:t>
            </a:r>
            <a:endParaRPr lang="en-US" sz="1750" dirty="0"/>
          </a:p>
        </p:txBody>
      </p:sp>
      <p:sp>
        <p:nvSpPr>
          <p:cNvPr id="8" name="Text 6"/>
          <p:cNvSpPr/>
          <p:nvPr/>
        </p:nvSpPr>
        <p:spPr>
          <a:xfrm>
            <a:off x="5651421" y="3536037"/>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Adjusting Timing</a:t>
            </a:r>
            <a:endParaRPr lang="en-US" sz="2187" dirty="0"/>
          </a:p>
        </p:txBody>
      </p:sp>
      <p:sp>
        <p:nvSpPr>
          <p:cNvPr id="9" name="Text 7"/>
          <p:cNvSpPr/>
          <p:nvPr/>
        </p:nvSpPr>
        <p:spPr>
          <a:xfrm>
            <a:off x="5651421" y="4105394"/>
            <a:ext cx="3341608"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Optimizing spark timing to match ethanol's higher octane rating.</a:t>
            </a:r>
            <a:endParaRPr lang="en-US" sz="1750" dirty="0"/>
          </a:p>
        </p:txBody>
      </p:sp>
      <p:sp>
        <p:nvSpPr>
          <p:cNvPr id="10" name="Text 8"/>
          <p:cNvSpPr/>
          <p:nvPr/>
        </p:nvSpPr>
        <p:spPr>
          <a:xfrm>
            <a:off x="9542621" y="3536037"/>
            <a:ext cx="3006209"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Fuel Mapping Calibration</a:t>
            </a:r>
            <a:endParaRPr lang="en-US" sz="2187" dirty="0"/>
          </a:p>
        </p:txBody>
      </p:sp>
      <p:sp>
        <p:nvSpPr>
          <p:cNvPr id="11" name="Text 9"/>
          <p:cNvSpPr/>
          <p:nvPr/>
        </p:nvSpPr>
        <p:spPr>
          <a:xfrm>
            <a:off x="9542621" y="4105394"/>
            <a:ext cx="3341608"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Reprogramming the engine control unit for efficient ethanol combustion.</a:t>
            </a:r>
            <a:endParaRPr lang="en-US" sz="1750" dirty="0"/>
          </a:p>
        </p:txBody>
      </p:sp>
      <p:pic>
        <p:nvPicPr>
          <p:cNvPr id="12"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
        <p:nvSpPr>
          <p:cNvPr id="19" name="Shape 1">
            <a:extLst>
              <a:ext uri="{FF2B5EF4-FFF2-40B4-BE49-F238E27FC236}">
                <a16:creationId xmlns:a16="http://schemas.microsoft.com/office/drawing/2014/main" id="{945036A4-74D2-A1FB-24B5-C2D30B0F19F6}"/>
              </a:ext>
            </a:extLst>
          </p:cNvPr>
          <p:cNvSpPr/>
          <p:nvPr/>
        </p:nvSpPr>
        <p:spPr>
          <a:xfrm>
            <a:off x="8267700" y="9885205"/>
            <a:ext cx="11887200" cy="5132070"/>
          </a:xfrm>
          <a:prstGeom prst="rect">
            <a:avLst/>
          </a:prstGeom>
          <a:solidFill>
            <a:srgbClr val="282C32"/>
          </a:solidFill>
          <a:ln/>
        </p:spPr>
        <p:txBody>
          <a:bodyPr/>
          <a:lstStyle/>
          <a:p>
            <a:endParaRPr lang="en-IN"/>
          </a:p>
        </p:txBody>
      </p:sp>
    </p:spTree>
    <p:extLst>
      <p:ext uri="{BB962C8B-B14F-4D97-AF65-F5344CB8AC3E}">
        <p14:creationId xmlns:p14="http://schemas.microsoft.com/office/powerpoint/2010/main" val="37193766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1879283"/>
            <a:ext cx="9306401" cy="1388745"/>
          </a:xfrm>
          <a:prstGeom prst="rect">
            <a:avLst/>
          </a:prstGeom>
          <a:noFill/>
          <a:ln/>
        </p:spPr>
        <p:txBody>
          <a:bodyPr wrap="squar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Advantages of Using Ethanol as a Fuel Source</a:t>
            </a:r>
            <a:endParaRPr lang="en-US" sz="4374" dirty="0"/>
          </a:p>
        </p:txBody>
      </p:sp>
      <p:sp>
        <p:nvSpPr>
          <p:cNvPr id="6" name="Shape 3"/>
          <p:cNvSpPr/>
          <p:nvPr/>
        </p:nvSpPr>
        <p:spPr>
          <a:xfrm>
            <a:off x="833199" y="3774877"/>
            <a:ext cx="499943" cy="499943"/>
          </a:xfrm>
          <a:prstGeom prst="roundRect">
            <a:avLst>
              <a:gd name="adj" fmla="val 26667"/>
            </a:avLst>
          </a:prstGeom>
          <a:solidFill>
            <a:srgbClr val="282C32"/>
          </a:solidFill>
          <a:ln/>
        </p:spPr>
        <p:txBody>
          <a:bodyPr/>
          <a:lstStyle/>
          <a:p>
            <a:endParaRPr lang="en-IN"/>
          </a:p>
        </p:txBody>
      </p:sp>
      <p:sp>
        <p:nvSpPr>
          <p:cNvPr id="7" name="Text 4"/>
          <p:cNvSpPr/>
          <p:nvPr/>
        </p:nvSpPr>
        <p:spPr>
          <a:xfrm>
            <a:off x="1024176" y="3816548"/>
            <a:ext cx="117991"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1</a:t>
            </a:r>
            <a:endParaRPr lang="en-US" sz="2624" dirty="0"/>
          </a:p>
        </p:txBody>
      </p:sp>
      <p:sp>
        <p:nvSpPr>
          <p:cNvPr id="8" name="Text 5"/>
          <p:cNvSpPr/>
          <p:nvPr/>
        </p:nvSpPr>
        <p:spPr>
          <a:xfrm>
            <a:off x="1555313" y="3851196"/>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Octane Rating</a:t>
            </a:r>
            <a:endParaRPr lang="en-US" sz="2187" dirty="0"/>
          </a:p>
        </p:txBody>
      </p:sp>
      <p:sp>
        <p:nvSpPr>
          <p:cNvPr id="9" name="Text 6"/>
          <p:cNvSpPr/>
          <p:nvPr/>
        </p:nvSpPr>
        <p:spPr>
          <a:xfrm>
            <a:off x="1555313" y="4331613"/>
            <a:ext cx="3820001"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Ethanol's high octane rating enhances engine efficiency.</a:t>
            </a:r>
            <a:endParaRPr lang="en-US" sz="1750" dirty="0"/>
          </a:p>
        </p:txBody>
      </p:sp>
      <p:sp>
        <p:nvSpPr>
          <p:cNvPr id="10" name="Shape 7"/>
          <p:cNvSpPr/>
          <p:nvPr/>
        </p:nvSpPr>
        <p:spPr>
          <a:xfrm>
            <a:off x="5597485" y="3774877"/>
            <a:ext cx="499943" cy="499943"/>
          </a:xfrm>
          <a:prstGeom prst="roundRect">
            <a:avLst>
              <a:gd name="adj" fmla="val 26667"/>
            </a:avLst>
          </a:prstGeom>
          <a:solidFill>
            <a:srgbClr val="282C32"/>
          </a:solidFill>
          <a:ln/>
        </p:spPr>
        <p:txBody>
          <a:bodyPr/>
          <a:lstStyle/>
          <a:p>
            <a:endParaRPr lang="en-IN"/>
          </a:p>
        </p:txBody>
      </p:sp>
      <p:sp>
        <p:nvSpPr>
          <p:cNvPr id="11" name="Text 8"/>
          <p:cNvSpPr/>
          <p:nvPr/>
        </p:nvSpPr>
        <p:spPr>
          <a:xfrm>
            <a:off x="5754053" y="3816548"/>
            <a:ext cx="186690"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2</a:t>
            </a:r>
            <a:endParaRPr lang="en-US" sz="2624" dirty="0"/>
          </a:p>
        </p:txBody>
      </p:sp>
      <p:sp>
        <p:nvSpPr>
          <p:cNvPr id="12" name="Text 9"/>
          <p:cNvSpPr/>
          <p:nvPr/>
        </p:nvSpPr>
        <p:spPr>
          <a:xfrm>
            <a:off x="6319599" y="3851196"/>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Domestic Production</a:t>
            </a:r>
            <a:endParaRPr lang="en-US" sz="2187" dirty="0"/>
          </a:p>
        </p:txBody>
      </p:sp>
      <p:sp>
        <p:nvSpPr>
          <p:cNvPr id="13" name="Text 10"/>
          <p:cNvSpPr/>
          <p:nvPr/>
        </p:nvSpPr>
        <p:spPr>
          <a:xfrm>
            <a:off x="6319599" y="4331613"/>
            <a:ext cx="3820001"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Ethanol is often locally produced, supporting domestic economies.</a:t>
            </a:r>
            <a:endParaRPr lang="en-US" sz="1750" dirty="0"/>
          </a:p>
        </p:txBody>
      </p:sp>
      <p:sp>
        <p:nvSpPr>
          <p:cNvPr id="14" name="Shape 11"/>
          <p:cNvSpPr/>
          <p:nvPr/>
        </p:nvSpPr>
        <p:spPr>
          <a:xfrm>
            <a:off x="833199" y="5438180"/>
            <a:ext cx="499943" cy="499943"/>
          </a:xfrm>
          <a:prstGeom prst="roundRect">
            <a:avLst>
              <a:gd name="adj" fmla="val 26667"/>
            </a:avLst>
          </a:prstGeom>
          <a:solidFill>
            <a:srgbClr val="282C32"/>
          </a:solidFill>
          <a:ln/>
        </p:spPr>
        <p:txBody>
          <a:bodyPr/>
          <a:lstStyle/>
          <a:p>
            <a:endParaRPr lang="en-IN"/>
          </a:p>
        </p:txBody>
      </p:sp>
      <p:sp>
        <p:nvSpPr>
          <p:cNvPr id="15" name="Text 12"/>
          <p:cNvSpPr/>
          <p:nvPr/>
        </p:nvSpPr>
        <p:spPr>
          <a:xfrm>
            <a:off x="993100" y="5479852"/>
            <a:ext cx="180023"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3</a:t>
            </a:r>
            <a:endParaRPr lang="en-US" sz="2624" dirty="0"/>
          </a:p>
        </p:txBody>
      </p:sp>
      <p:sp>
        <p:nvSpPr>
          <p:cNvPr id="16" name="Text 13"/>
          <p:cNvSpPr/>
          <p:nvPr/>
        </p:nvSpPr>
        <p:spPr>
          <a:xfrm>
            <a:off x="1555313" y="5514499"/>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Diverse Sources</a:t>
            </a:r>
            <a:endParaRPr lang="en-US" sz="2187" dirty="0"/>
          </a:p>
        </p:txBody>
      </p:sp>
      <p:sp>
        <p:nvSpPr>
          <p:cNvPr id="17" name="Text 14"/>
          <p:cNvSpPr/>
          <p:nvPr/>
        </p:nvSpPr>
        <p:spPr>
          <a:xfrm>
            <a:off x="1555313" y="5994916"/>
            <a:ext cx="8584287" cy="355402"/>
          </a:xfrm>
          <a:prstGeom prst="rect">
            <a:avLst/>
          </a:prstGeom>
          <a:noFill/>
          <a:ln/>
        </p:spPr>
        <p:txBody>
          <a:bodyPr wrap="non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Ethanol can be derived from various crops, promoting agricultural diversity.</a:t>
            </a:r>
            <a:endParaRPr lang="en-US" sz="1750"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2960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1854279"/>
            <a:ext cx="9175075"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Environmental Impact of Ethanol Fuel</a:t>
            </a:r>
            <a:endParaRPr lang="en-US" sz="4374" dirty="0"/>
          </a:p>
        </p:txBody>
      </p:sp>
      <p:sp>
        <p:nvSpPr>
          <p:cNvPr id="6" name="Shape 3"/>
          <p:cNvSpPr/>
          <p:nvPr/>
        </p:nvSpPr>
        <p:spPr>
          <a:xfrm>
            <a:off x="833199" y="2881908"/>
            <a:ext cx="4542115" cy="1990963"/>
          </a:xfrm>
          <a:prstGeom prst="roundRect">
            <a:avLst>
              <a:gd name="adj" fmla="val 6696"/>
            </a:avLst>
          </a:prstGeom>
          <a:solidFill>
            <a:srgbClr val="282C32"/>
          </a:solidFill>
          <a:ln/>
        </p:spPr>
        <p:txBody>
          <a:bodyPr/>
          <a:lstStyle/>
          <a:p>
            <a:endParaRPr lang="en-IN"/>
          </a:p>
        </p:txBody>
      </p:sp>
      <p:sp>
        <p:nvSpPr>
          <p:cNvPr id="7" name="Text 4"/>
          <p:cNvSpPr/>
          <p:nvPr/>
        </p:nvSpPr>
        <p:spPr>
          <a:xfrm>
            <a:off x="1055370" y="3104078"/>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Carbon Neutral</a:t>
            </a:r>
            <a:endParaRPr lang="en-US" sz="2187" dirty="0"/>
          </a:p>
        </p:txBody>
      </p:sp>
      <p:sp>
        <p:nvSpPr>
          <p:cNvPr id="8" name="Text 5"/>
          <p:cNvSpPr/>
          <p:nvPr/>
        </p:nvSpPr>
        <p:spPr>
          <a:xfrm>
            <a:off x="1055370" y="3584496"/>
            <a:ext cx="4097774"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Ethanol production and combustion result in near-zero net carbon emissions.</a:t>
            </a:r>
            <a:endParaRPr lang="en-US" sz="1750" dirty="0"/>
          </a:p>
        </p:txBody>
      </p:sp>
      <p:sp>
        <p:nvSpPr>
          <p:cNvPr id="9" name="Shape 6"/>
          <p:cNvSpPr/>
          <p:nvPr/>
        </p:nvSpPr>
        <p:spPr>
          <a:xfrm>
            <a:off x="5597485" y="2881908"/>
            <a:ext cx="4542115" cy="1990963"/>
          </a:xfrm>
          <a:prstGeom prst="roundRect">
            <a:avLst>
              <a:gd name="adj" fmla="val 6696"/>
            </a:avLst>
          </a:prstGeom>
          <a:solidFill>
            <a:srgbClr val="282C32"/>
          </a:solidFill>
          <a:ln/>
        </p:spPr>
        <p:txBody>
          <a:bodyPr/>
          <a:lstStyle/>
          <a:p>
            <a:endParaRPr lang="en-IN"/>
          </a:p>
        </p:txBody>
      </p:sp>
      <p:sp>
        <p:nvSpPr>
          <p:cNvPr id="10" name="Text 7"/>
          <p:cNvSpPr/>
          <p:nvPr/>
        </p:nvSpPr>
        <p:spPr>
          <a:xfrm>
            <a:off x="5819656" y="3104078"/>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Reduced Air Pollution</a:t>
            </a:r>
            <a:endParaRPr lang="en-US" sz="2187" dirty="0"/>
          </a:p>
        </p:txBody>
      </p:sp>
      <p:sp>
        <p:nvSpPr>
          <p:cNvPr id="11" name="Text 8"/>
          <p:cNvSpPr/>
          <p:nvPr/>
        </p:nvSpPr>
        <p:spPr>
          <a:xfrm>
            <a:off x="5819656" y="3584496"/>
            <a:ext cx="4097774"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It lowers emissions of harmful pollutants, improving air quality.</a:t>
            </a:r>
            <a:endParaRPr lang="en-US" sz="1750" dirty="0"/>
          </a:p>
        </p:txBody>
      </p:sp>
      <p:sp>
        <p:nvSpPr>
          <p:cNvPr id="12" name="Shape 9"/>
          <p:cNvSpPr/>
          <p:nvPr/>
        </p:nvSpPr>
        <p:spPr>
          <a:xfrm>
            <a:off x="833199" y="5095042"/>
            <a:ext cx="9306401" cy="1280160"/>
          </a:xfrm>
          <a:prstGeom prst="roundRect">
            <a:avLst>
              <a:gd name="adj" fmla="val 10414"/>
            </a:avLst>
          </a:prstGeom>
          <a:solidFill>
            <a:srgbClr val="282C32"/>
          </a:solidFill>
          <a:ln/>
        </p:spPr>
        <p:txBody>
          <a:bodyPr/>
          <a:lstStyle/>
          <a:p>
            <a:endParaRPr lang="en-IN"/>
          </a:p>
        </p:txBody>
      </p:sp>
      <p:sp>
        <p:nvSpPr>
          <p:cNvPr id="13" name="Text 10"/>
          <p:cNvSpPr/>
          <p:nvPr/>
        </p:nvSpPr>
        <p:spPr>
          <a:xfrm>
            <a:off x="1055370" y="5317212"/>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Soil Conservation</a:t>
            </a:r>
            <a:endParaRPr lang="en-US" sz="2187" dirty="0"/>
          </a:p>
        </p:txBody>
      </p:sp>
      <p:sp>
        <p:nvSpPr>
          <p:cNvPr id="14" name="Text 11"/>
          <p:cNvSpPr/>
          <p:nvPr/>
        </p:nvSpPr>
        <p:spPr>
          <a:xfrm>
            <a:off x="1055370" y="5797629"/>
            <a:ext cx="8862060" cy="355402"/>
          </a:xfrm>
          <a:prstGeom prst="rect">
            <a:avLst/>
          </a:prstGeom>
          <a:noFill/>
          <a:ln/>
        </p:spPr>
        <p:txBody>
          <a:bodyPr wrap="non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Ethanol crops help prevent erosion and promote soil health.</a:t>
            </a:r>
            <a:endParaRPr lang="en-US" sz="1750" dirty="0"/>
          </a:p>
        </p:txBody>
      </p:sp>
      <p:pic>
        <p:nvPicPr>
          <p:cNvPr id="15"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30791"/>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3657600" cy="8230791"/>
          </a:xfrm>
          <a:prstGeom prst="rect">
            <a:avLst/>
          </a:prstGeom>
        </p:spPr>
      </p:pic>
      <p:sp>
        <p:nvSpPr>
          <p:cNvPr id="5" name="Text 2"/>
          <p:cNvSpPr/>
          <p:nvPr/>
        </p:nvSpPr>
        <p:spPr>
          <a:xfrm>
            <a:off x="4486156" y="607576"/>
            <a:ext cx="9315688" cy="1381125"/>
          </a:xfrm>
          <a:prstGeom prst="rect">
            <a:avLst/>
          </a:prstGeom>
          <a:noFill/>
          <a:ln/>
        </p:spPr>
        <p:txBody>
          <a:bodyPr wrap="square" rtlCol="0" anchor="t"/>
          <a:lstStyle/>
          <a:p>
            <a:pPr marL="0" indent="0">
              <a:lnSpc>
                <a:spcPts val="5437"/>
              </a:lnSpc>
              <a:buNone/>
            </a:pPr>
            <a:r>
              <a:rPr lang="en-US" sz="4350" b="1" dirty="0">
                <a:solidFill>
                  <a:srgbClr val="60A9FF"/>
                </a:solidFill>
                <a:latin typeface="Barlow" pitchFamily="34" charset="0"/>
                <a:ea typeface="Barlow" pitchFamily="34" charset="-122"/>
                <a:cs typeface="Barlow" pitchFamily="34" charset="-120"/>
              </a:rPr>
              <a:t>Challenges and Limitations of Ethanol Engine Conversion</a:t>
            </a:r>
            <a:endParaRPr lang="en-US" sz="4350" dirty="0"/>
          </a:p>
        </p:txBody>
      </p:sp>
      <p:pic>
        <p:nvPicPr>
          <p:cNvPr id="6" name="Image 1" descr="preencoded.png"/>
          <p:cNvPicPr>
            <a:picLocks noChangeAspect="1"/>
          </p:cNvPicPr>
          <p:nvPr/>
        </p:nvPicPr>
        <p:blipFill>
          <a:blip r:embed="rId4"/>
          <a:stretch>
            <a:fillRect/>
          </a:stretch>
        </p:blipFill>
        <p:spPr>
          <a:xfrm>
            <a:off x="4486156" y="2320052"/>
            <a:ext cx="1104781" cy="1767721"/>
          </a:xfrm>
          <a:prstGeom prst="rect">
            <a:avLst/>
          </a:prstGeom>
        </p:spPr>
      </p:pic>
      <p:sp>
        <p:nvSpPr>
          <p:cNvPr id="7" name="Text 3"/>
          <p:cNvSpPr/>
          <p:nvPr/>
        </p:nvSpPr>
        <p:spPr>
          <a:xfrm>
            <a:off x="5922288" y="2540913"/>
            <a:ext cx="2762131" cy="345281"/>
          </a:xfrm>
          <a:prstGeom prst="rect">
            <a:avLst/>
          </a:prstGeom>
          <a:noFill/>
          <a:ln/>
        </p:spPr>
        <p:txBody>
          <a:bodyPr wrap="none" rtlCol="0" anchor="t"/>
          <a:lstStyle/>
          <a:p>
            <a:pPr marL="0" indent="0" algn="l">
              <a:lnSpc>
                <a:spcPts val="2719"/>
              </a:lnSpc>
              <a:buNone/>
            </a:pPr>
            <a:r>
              <a:rPr lang="en-US" sz="2175" b="1" dirty="0">
                <a:solidFill>
                  <a:srgbClr val="60A9FF"/>
                </a:solidFill>
                <a:latin typeface="Barlow" pitchFamily="34" charset="0"/>
                <a:ea typeface="Barlow" pitchFamily="34" charset="-122"/>
                <a:cs typeface="Barlow" pitchFamily="34" charset="-120"/>
              </a:rPr>
              <a:t>Compatibility</a:t>
            </a:r>
            <a:endParaRPr lang="en-US" sz="2175" dirty="0"/>
          </a:p>
        </p:txBody>
      </p:sp>
      <p:sp>
        <p:nvSpPr>
          <p:cNvPr id="8" name="Text 4"/>
          <p:cNvSpPr/>
          <p:nvPr/>
        </p:nvSpPr>
        <p:spPr>
          <a:xfrm>
            <a:off x="5922288" y="3018711"/>
            <a:ext cx="7879556" cy="353497"/>
          </a:xfrm>
          <a:prstGeom prst="rect">
            <a:avLst/>
          </a:prstGeom>
          <a:noFill/>
          <a:ln/>
        </p:spPr>
        <p:txBody>
          <a:bodyPr wrap="none" rtlCol="0" anchor="t"/>
          <a:lstStyle/>
          <a:p>
            <a:pPr marL="0" indent="0" algn="l">
              <a:lnSpc>
                <a:spcPts val="2784"/>
              </a:lnSpc>
              <a:buNone/>
            </a:pPr>
            <a:r>
              <a:rPr lang="en-US" sz="1740" dirty="0">
                <a:solidFill>
                  <a:srgbClr val="EEEFF5"/>
                </a:solidFill>
                <a:latin typeface="Montserrat" pitchFamily="34" charset="0"/>
                <a:ea typeface="Montserrat" pitchFamily="34" charset="-122"/>
                <a:cs typeface="Montserrat" pitchFamily="34" charset="-120"/>
              </a:rPr>
              <a:t>Some older car models may face compatibility issues with ethanol.</a:t>
            </a:r>
            <a:endParaRPr lang="en-US" sz="1740" dirty="0"/>
          </a:p>
        </p:txBody>
      </p:sp>
      <p:pic>
        <p:nvPicPr>
          <p:cNvPr id="9" name="Image 2" descr="preencoded.png"/>
          <p:cNvPicPr>
            <a:picLocks noChangeAspect="1"/>
          </p:cNvPicPr>
          <p:nvPr/>
        </p:nvPicPr>
        <p:blipFill>
          <a:blip r:embed="rId5"/>
          <a:stretch>
            <a:fillRect/>
          </a:stretch>
        </p:blipFill>
        <p:spPr>
          <a:xfrm>
            <a:off x="4486156" y="4087773"/>
            <a:ext cx="1104781" cy="1767721"/>
          </a:xfrm>
          <a:prstGeom prst="rect">
            <a:avLst/>
          </a:prstGeom>
        </p:spPr>
      </p:pic>
      <p:sp>
        <p:nvSpPr>
          <p:cNvPr id="10" name="Text 5"/>
          <p:cNvSpPr/>
          <p:nvPr/>
        </p:nvSpPr>
        <p:spPr>
          <a:xfrm>
            <a:off x="5922288" y="4308634"/>
            <a:ext cx="2762131" cy="345281"/>
          </a:xfrm>
          <a:prstGeom prst="rect">
            <a:avLst/>
          </a:prstGeom>
          <a:noFill/>
          <a:ln/>
        </p:spPr>
        <p:txBody>
          <a:bodyPr wrap="none" rtlCol="0" anchor="t"/>
          <a:lstStyle/>
          <a:p>
            <a:pPr marL="0" indent="0" algn="l">
              <a:lnSpc>
                <a:spcPts val="2719"/>
              </a:lnSpc>
              <a:buNone/>
            </a:pPr>
            <a:r>
              <a:rPr lang="en-US" sz="2175" b="1" dirty="0">
                <a:solidFill>
                  <a:srgbClr val="60A9FF"/>
                </a:solidFill>
                <a:latin typeface="Barlow" pitchFamily="34" charset="0"/>
                <a:ea typeface="Barlow" pitchFamily="34" charset="-122"/>
                <a:cs typeface="Barlow" pitchFamily="34" charset="-120"/>
              </a:rPr>
              <a:t>Availability</a:t>
            </a:r>
            <a:endParaRPr lang="en-US" sz="2175" dirty="0"/>
          </a:p>
        </p:txBody>
      </p:sp>
      <p:sp>
        <p:nvSpPr>
          <p:cNvPr id="11" name="Text 6"/>
          <p:cNvSpPr/>
          <p:nvPr/>
        </p:nvSpPr>
        <p:spPr>
          <a:xfrm>
            <a:off x="5922288" y="4786432"/>
            <a:ext cx="7879556" cy="706993"/>
          </a:xfrm>
          <a:prstGeom prst="rect">
            <a:avLst/>
          </a:prstGeom>
          <a:noFill/>
          <a:ln/>
        </p:spPr>
        <p:txBody>
          <a:bodyPr wrap="square" rtlCol="0" anchor="t"/>
          <a:lstStyle/>
          <a:p>
            <a:pPr marL="0" indent="0" algn="l">
              <a:lnSpc>
                <a:spcPts val="2784"/>
              </a:lnSpc>
              <a:buNone/>
            </a:pPr>
            <a:r>
              <a:rPr lang="en-US" sz="1740" dirty="0">
                <a:solidFill>
                  <a:srgbClr val="EEEFF5"/>
                </a:solidFill>
                <a:latin typeface="Montserrat" pitchFamily="34" charset="0"/>
                <a:ea typeface="Montserrat" pitchFamily="34" charset="-122"/>
                <a:cs typeface="Montserrat" pitchFamily="34" charset="-120"/>
              </a:rPr>
              <a:t>Access to E85 or higher ethanol blends can be limited in certain regions.</a:t>
            </a:r>
            <a:endParaRPr lang="en-US" sz="1740" dirty="0"/>
          </a:p>
        </p:txBody>
      </p:sp>
      <p:pic>
        <p:nvPicPr>
          <p:cNvPr id="12" name="Image 3" descr="preencoded.png"/>
          <p:cNvPicPr>
            <a:picLocks noChangeAspect="1"/>
          </p:cNvPicPr>
          <p:nvPr/>
        </p:nvPicPr>
        <p:blipFill>
          <a:blip r:embed="rId6"/>
          <a:stretch>
            <a:fillRect/>
          </a:stretch>
        </p:blipFill>
        <p:spPr>
          <a:xfrm>
            <a:off x="4486156" y="5855494"/>
            <a:ext cx="1104781" cy="1767721"/>
          </a:xfrm>
          <a:prstGeom prst="rect">
            <a:avLst/>
          </a:prstGeom>
        </p:spPr>
      </p:pic>
      <p:sp>
        <p:nvSpPr>
          <p:cNvPr id="13" name="Text 7"/>
          <p:cNvSpPr/>
          <p:nvPr/>
        </p:nvSpPr>
        <p:spPr>
          <a:xfrm>
            <a:off x="5922288" y="6076355"/>
            <a:ext cx="2762131" cy="345281"/>
          </a:xfrm>
          <a:prstGeom prst="rect">
            <a:avLst/>
          </a:prstGeom>
          <a:noFill/>
          <a:ln/>
        </p:spPr>
        <p:txBody>
          <a:bodyPr wrap="none" rtlCol="0" anchor="t"/>
          <a:lstStyle/>
          <a:p>
            <a:pPr marL="0" indent="0" algn="l">
              <a:lnSpc>
                <a:spcPts val="2719"/>
              </a:lnSpc>
              <a:buNone/>
            </a:pPr>
            <a:r>
              <a:rPr lang="en-US" sz="2175" b="1" dirty="0">
                <a:solidFill>
                  <a:srgbClr val="60A9FF"/>
                </a:solidFill>
                <a:latin typeface="Barlow" pitchFamily="34" charset="0"/>
                <a:ea typeface="Barlow" pitchFamily="34" charset="-122"/>
                <a:cs typeface="Barlow" pitchFamily="34" charset="-120"/>
              </a:rPr>
              <a:t>Engine Wear</a:t>
            </a:r>
            <a:endParaRPr lang="en-US" sz="2175" dirty="0"/>
          </a:p>
        </p:txBody>
      </p:sp>
      <p:sp>
        <p:nvSpPr>
          <p:cNvPr id="14" name="Text 8"/>
          <p:cNvSpPr/>
          <p:nvPr/>
        </p:nvSpPr>
        <p:spPr>
          <a:xfrm>
            <a:off x="5922288" y="6554153"/>
            <a:ext cx="7879556" cy="353497"/>
          </a:xfrm>
          <a:prstGeom prst="rect">
            <a:avLst/>
          </a:prstGeom>
          <a:noFill/>
          <a:ln/>
        </p:spPr>
        <p:txBody>
          <a:bodyPr wrap="none" rtlCol="0" anchor="t"/>
          <a:lstStyle/>
          <a:p>
            <a:pPr marL="0" indent="0" algn="l">
              <a:lnSpc>
                <a:spcPts val="2784"/>
              </a:lnSpc>
              <a:buNone/>
            </a:pPr>
            <a:r>
              <a:rPr lang="en-US" sz="1740" dirty="0">
                <a:solidFill>
                  <a:srgbClr val="EEEFF5"/>
                </a:solidFill>
                <a:latin typeface="Montserrat" pitchFamily="34" charset="0"/>
                <a:ea typeface="Montserrat" pitchFamily="34" charset="-122"/>
                <a:cs typeface="Montserrat" pitchFamily="34" charset="-120"/>
              </a:rPr>
              <a:t>Ethanol's corrosive properties can accelerate engine wear over time.</a:t>
            </a:r>
            <a:endParaRPr lang="en-US" sz="1740" dirty="0"/>
          </a:p>
        </p:txBody>
      </p:sp>
      <p:pic>
        <p:nvPicPr>
          <p:cNvPr id="15"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3" name="Shape 1"/>
          <p:cNvSpPr/>
          <p:nvPr/>
        </p:nvSpPr>
        <p:spPr>
          <a:xfrm>
            <a:off x="0" y="0"/>
            <a:ext cx="14630400" cy="8230910"/>
          </a:xfrm>
          <a:prstGeom prst="rect">
            <a:avLst/>
          </a:prstGeom>
          <a:solidFill>
            <a:srgbClr val="282C32"/>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284571"/>
          </a:xfrm>
          <a:prstGeom prst="rect">
            <a:avLst/>
          </a:prstGeom>
        </p:spPr>
      </p:pic>
      <p:sp>
        <p:nvSpPr>
          <p:cNvPr id="5" name="Text 2"/>
          <p:cNvSpPr/>
          <p:nvPr/>
        </p:nvSpPr>
        <p:spPr>
          <a:xfrm>
            <a:off x="2745938" y="2787134"/>
            <a:ext cx="9138404" cy="1142286"/>
          </a:xfrm>
          <a:prstGeom prst="rect">
            <a:avLst/>
          </a:prstGeom>
          <a:noFill/>
          <a:ln/>
        </p:spPr>
        <p:txBody>
          <a:bodyPr wrap="square" rtlCol="0" anchor="t"/>
          <a:lstStyle/>
          <a:p>
            <a:pPr marL="0" indent="0">
              <a:lnSpc>
                <a:spcPts val="4497"/>
              </a:lnSpc>
              <a:buNone/>
            </a:pPr>
            <a:r>
              <a:rPr lang="en-US" sz="3598" b="1" dirty="0">
                <a:solidFill>
                  <a:srgbClr val="60A9FF"/>
                </a:solidFill>
                <a:latin typeface="Barlow" pitchFamily="34" charset="0"/>
                <a:ea typeface="Barlow" pitchFamily="34" charset="-122"/>
                <a:cs typeface="Barlow" pitchFamily="34" charset="-120"/>
              </a:rPr>
              <a:t>Case Studies of Successful Ethanol Engine Conversions</a:t>
            </a:r>
            <a:endParaRPr lang="en-US" sz="3598" dirty="0"/>
          </a:p>
        </p:txBody>
      </p:sp>
      <p:sp>
        <p:nvSpPr>
          <p:cNvPr id="6" name="Shape 3"/>
          <p:cNvSpPr/>
          <p:nvPr/>
        </p:nvSpPr>
        <p:spPr>
          <a:xfrm>
            <a:off x="2978944" y="4203502"/>
            <a:ext cx="82153" cy="3524845"/>
          </a:xfrm>
          <a:prstGeom prst="roundRect">
            <a:avLst>
              <a:gd name="adj" fmla="val 133484"/>
            </a:avLst>
          </a:prstGeom>
          <a:solidFill>
            <a:srgbClr val="282C32"/>
          </a:solidFill>
          <a:ln/>
        </p:spPr>
        <p:txBody>
          <a:bodyPr/>
          <a:lstStyle/>
          <a:p>
            <a:endParaRPr lang="en-IN"/>
          </a:p>
        </p:txBody>
      </p:sp>
      <p:sp>
        <p:nvSpPr>
          <p:cNvPr id="7" name="Shape 4"/>
          <p:cNvSpPr/>
          <p:nvPr/>
        </p:nvSpPr>
        <p:spPr>
          <a:xfrm>
            <a:off x="3225582" y="4510683"/>
            <a:ext cx="639604" cy="82153"/>
          </a:xfrm>
          <a:prstGeom prst="roundRect">
            <a:avLst>
              <a:gd name="adj" fmla="val 133484"/>
            </a:avLst>
          </a:prstGeom>
          <a:solidFill>
            <a:srgbClr val="282C32"/>
          </a:solidFill>
          <a:ln/>
        </p:spPr>
        <p:txBody>
          <a:bodyPr/>
          <a:lstStyle/>
          <a:p>
            <a:endParaRPr lang="en-IN"/>
          </a:p>
        </p:txBody>
      </p:sp>
      <p:sp>
        <p:nvSpPr>
          <p:cNvPr id="8" name="Shape 5"/>
          <p:cNvSpPr/>
          <p:nvPr/>
        </p:nvSpPr>
        <p:spPr>
          <a:xfrm>
            <a:off x="2814459" y="4346258"/>
            <a:ext cx="411123" cy="411123"/>
          </a:xfrm>
          <a:prstGeom prst="roundRect">
            <a:avLst>
              <a:gd name="adj" fmla="val 26674"/>
            </a:avLst>
          </a:prstGeom>
          <a:solidFill>
            <a:srgbClr val="282C32"/>
          </a:solidFill>
          <a:ln/>
        </p:spPr>
        <p:txBody>
          <a:bodyPr/>
          <a:lstStyle/>
          <a:p>
            <a:endParaRPr lang="en-IN"/>
          </a:p>
        </p:txBody>
      </p:sp>
      <p:sp>
        <p:nvSpPr>
          <p:cNvPr id="9" name="Text 6"/>
          <p:cNvSpPr/>
          <p:nvPr/>
        </p:nvSpPr>
        <p:spPr>
          <a:xfrm>
            <a:off x="2971502" y="4380428"/>
            <a:ext cx="97036" cy="342662"/>
          </a:xfrm>
          <a:prstGeom prst="rect">
            <a:avLst/>
          </a:prstGeom>
          <a:noFill/>
          <a:ln/>
        </p:spPr>
        <p:txBody>
          <a:bodyPr wrap="none" rtlCol="0" anchor="t"/>
          <a:lstStyle/>
          <a:p>
            <a:pPr marL="0" indent="0" algn="ctr">
              <a:lnSpc>
                <a:spcPts val="2698"/>
              </a:lnSpc>
              <a:buNone/>
            </a:pPr>
            <a:r>
              <a:rPr lang="en-US" sz="2159" b="1" dirty="0">
                <a:solidFill>
                  <a:srgbClr val="60A9FF"/>
                </a:solidFill>
                <a:latin typeface="Barlow" pitchFamily="34" charset="0"/>
                <a:ea typeface="Barlow" pitchFamily="34" charset="-122"/>
                <a:cs typeface="Barlow" pitchFamily="34" charset="-120"/>
              </a:rPr>
              <a:t>1</a:t>
            </a:r>
            <a:endParaRPr lang="en-US" sz="2159" dirty="0"/>
          </a:p>
        </p:txBody>
      </p:sp>
      <p:sp>
        <p:nvSpPr>
          <p:cNvPr id="10" name="Text 7"/>
          <p:cNvSpPr/>
          <p:nvPr/>
        </p:nvSpPr>
        <p:spPr>
          <a:xfrm>
            <a:off x="4025146" y="4386263"/>
            <a:ext cx="2284571" cy="285512"/>
          </a:xfrm>
          <a:prstGeom prst="rect">
            <a:avLst/>
          </a:prstGeom>
          <a:noFill/>
          <a:ln/>
        </p:spPr>
        <p:txBody>
          <a:bodyPr wrap="none" rtlCol="0" anchor="t"/>
          <a:lstStyle/>
          <a:p>
            <a:pPr marL="0" indent="0" algn="l">
              <a:lnSpc>
                <a:spcPts val="2249"/>
              </a:lnSpc>
              <a:buNone/>
            </a:pPr>
            <a:r>
              <a:rPr lang="en-US" sz="1799" b="1" dirty="0">
                <a:solidFill>
                  <a:srgbClr val="60A9FF"/>
                </a:solidFill>
                <a:latin typeface="Barlow" pitchFamily="34" charset="0"/>
                <a:ea typeface="Barlow" pitchFamily="34" charset="-122"/>
                <a:cs typeface="Barlow" pitchFamily="34" charset="-120"/>
              </a:rPr>
              <a:t>Engineering Precision</a:t>
            </a:r>
            <a:endParaRPr lang="en-US" sz="1799" dirty="0"/>
          </a:p>
        </p:txBody>
      </p:sp>
      <p:sp>
        <p:nvSpPr>
          <p:cNvPr id="11" name="Text 8"/>
          <p:cNvSpPr/>
          <p:nvPr/>
        </p:nvSpPr>
        <p:spPr>
          <a:xfrm>
            <a:off x="4025146" y="4781431"/>
            <a:ext cx="7859197" cy="292418"/>
          </a:xfrm>
          <a:prstGeom prst="rect">
            <a:avLst/>
          </a:prstGeom>
          <a:noFill/>
          <a:ln/>
        </p:spPr>
        <p:txBody>
          <a:bodyPr wrap="none" rtlCol="0" anchor="t"/>
          <a:lstStyle/>
          <a:p>
            <a:pPr marL="0" indent="0" algn="l">
              <a:lnSpc>
                <a:spcPts val="2303"/>
              </a:lnSpc>
              <a:buNone/>
            </a:pPr>
            <a:r>
              <a:rPr lang="en-US" sz="1439" dirty="0">
                <a:solidFill>
                  <a:srgbClr val="EEEFF5"/>
                </a:solidFill>
                <a:latin typeface="Montserrat" pitchFamily="34" charset="0"/>
                <a:ea typeface="Montserrat" pitchFamily="34" charset="-122"/>
                <a:cs typeface="Montserrat" pitchFamily="34" charset="-120"/>
              </a:rPr>
              <a:t>Thorough engine modifications for seamless ethanol integration.</a:t>
            </a:r>
            <a:endParaRPr lang="en-US" sz="1439" dirty="0"/>
          </a:p>
        </p:txBody>
      </p:sp>
      <p:sp>
        <p:nvSpPr>
          <p:cNvPr id="12" name="Shape 9"/>
          <p:cNvSpPr/>
          <p:nvPr/>
        </p:nvSpPr>
        <p:spPr>
          <a:xfrm>
            <a:off x="3225582" y="5746552"/>
            <a:ext cx="639604" cy="82153"/>
          </a:xfrm>
          <a:prstGeom prst="roundRect">
            <a:avLst>
              <a:gd name="adj" fmla="val 133484"/>
            </a:avLst>
          </a:prstGeom>
          <a:solidFill>
            <a:srgbClr val="282C32"/>
          </a:solidFill>
          <a:ln/>
        </p:spPr>
        <p:txBody>
          <a:bodyPr/>
          <a:lstStyle/>
          <a:p>
            <a:endParaRPr lang="en-IN"/>
          </a:p>
        </p:txBody>
      </p:sp>
      <p:sp>
        <p:nvSpPr>
          <p:cNvPr id="13" name="Shape 10"/>
          <p:cNvSpPr/>
          <p:nvPr/>
        </p:nvSpPr>
        <p:spPr>
          <a:xfrm>
            <a:off x="2814459" y="5582126"/>
            <a:ext cx="411123" cy="411123"/>
          </a:xfrm>
          <a:prstGeom prst="roundRect">
            <a:avLst>
              <a:gd name="adj" fmla="val 26674"/>
            </a:avLst>
          </a:prstGeom>
          <a:solidFill>
            <a:srgbClr val="282C32"/>
          </a:solidFill>
          <a:ln/>
        </p:spPr>
        <p:txBody>
          <a:bodyPr/>
          <a:lstStyle/>
          <a:p>
            <a:endParaRPr lang="en-IN"/>
          </a:p>
        </p:txBody>
      </p:sp>
      <p:sp>
        <p:nvSpPr>
          <p:cNvPr id="14" name="Text 11"/>
          <p:cNvSpPr/>
          <p:nvPr/>
        </p:nvSpPr>
        <p:spPr>
          <a:xfrm>
            <a:off x="2943165" y="5616297"/>
            <a:ext cx="153591" cy="342662"/>
          </a:xfrm>
          <a:prstGeom prst="rect">
            <a:avLst/>
          </a:prstGeom>
          <a:noFill/>
          <a:ln/>
        </p:spPr>
        <p:txBody>
          <a:bodyPr wrap="none" rtlCol="0" anchor="t"/>
          <a:lstStyle/>
          <a:p>
            <a:pPr marL="0" indent="0" algn="ctr">
              <a:lnSpc>
                <a:spcPts val="2698"/>
              </a:lnSpc>
              <a:buNone/>
            </a:pPr>
            <a:r>
              <a:rPr lang="en-US" sz="2159" b="1" dirty="0">
                <a:solidFill>
                  <a:srgbClr val="60A9FF"/>
                </a:solidFill>
                <a:latin typeface="Barlow" pitchFamily="34" charset="0"/>
                <a:ea typeface="Barlow" pitchFamily="34" charset="-122"/>
                <a:cs typeface="Barlow" pitchFamily="34" charset="-120"/>
              </a:rPr>
              <a:t>2</a:t>
            </a:r>
            <a:endParaRPr lang="en-US" sz="2159" dirty="0"/>
          </a:p>
        </p:txBody>
      </p:sp>
      <p:sp>
        <p:nvSpPr>
          <p:cNvPr id="15" name="Text 12"/>
          <p:cNvSpPr/>
          <p:nvPr/>
        </p:nvSpPr>
        <p:spPr>
          <a:xfrm>
            <a:off x="4025146" y="5622131"/>
            <a:ext cx="2284571" cy="285512"/>
          </a:xfrm>
          <a:prstGeom prst="rect">
            <a:avLst/>
          </a:prstGeom>
          <a:noFill/>
          <a:ln/>
        </p:spPr>
        <p:txBody>
          <a:bodyPr wrap="none" rtlCol="0" anchor="t"/>
          <a:lstStyle/>
          <a:p>
            <a:pPr marL="0" indent="0" algn="l">
              <a:lnSpc>
                <a:spcPts val="2249"/>
              </a:lnSpc>
              <a:buNone/>
            </a:pPr>
            <a:r>
              <a:rPr lang="en-US" sz="1799" b="1" dirty="0">
                <a:solidFill>
                  <a:srgbClr val="60A9FF"/>
                </a:solidFill>
                <a:latin typeface="Barlow" pitchFamily="34" charset="0"/>
                <a:ea typeface="Barlow" pitchFamily="34" charset="-122"/>
                <a:cs typeface="Barlow" pitchFamily="34" charset="-120"/>
              </a:rPr>
              <a:t>Performance Testing</a:t>
            </a:r>
            <a:endParaRPr lang="en-US" sz="1799" dirty="0"/>
          </a:p>
        </p:txBody>
      </p:sp>
      <p:sp>
        <p:nvSpPr>
          <p:cNvPr id="16" name="Text 13"/>
          <p:cNvSpPr/>
          <p:nvPr/>
        </p:nvSpPr>
        <p:spPr>
          <a:xfrm>
            <a:off x="4025146" y="6017300"/>
            <a:ext cx="7859197" cy="292418"/>
          </a:xfrm>
          <a:prstGeom prst="rect">
            <a:avLst/>
          </a:prstGeom>
          <a:noFill/>
          <a:ln/>
        </p:spPr>
        <p:txBody>
          <a:bodyPr wrap="none" rtlCol="0" anchor="t"/>
          <a:lstStyle/>
          <a:p>
            <a:pPr marL="0" indent="0" algn="l">
              <a:lnSpc>
                <a:spcPts val="2303"/>
              </a:lnSpc>
              <a:buNone/>
            </a:pPr>
            <a:r>
              <a:rPr lang="en-US" sz="1439" dirty="0">
                <a:solidFill>
                  <a:srgbClr val="EEEFF5"/>
                </a:solidFill>
                <a:latin typeface="Montserrat" pitchFamily="34" charset="0"/>
                <a:ea typeface="Montserrat" pitchFamily="34" charset="-122"/>
                <a:cs typeface="Montserrat" pitchFamily="34" charset="-120"/>
              </a:rPr>
              <a:t>Rigorous testing to ensure optimal ethanol-fueled engine performance.</a:t>
            </a:r>
            <a:endParaRPr lang="en-US" sz="1439" dirty="0"/>
          </a:p>
        </p:txBody>
      </p:sp>
      <p:sp>
        <p:nvSpPr>
          <p:cNvPr id="17" name="Shape 14"/>
          <p:cNvSpPr/>
          <p:nvPr/>
        </p:nvSpPr>
        <p:spPr>
          <a:xfrm>
            <a:off x="3225582" y="6982420"/>
            <a:ext cx="639604" cy="82153"/>
          </a:xfrm>
          <a:prstGeom prst="roundRect">
            <a:avLst>
              <a:gd name="adj" fmla="val 133484"/>
            </a:avLst>
          </a:prstGeom>
          <a:solidFill>
            <a:srgbClr val="282C32"/>
          </a:solidFill>
          <a:ln/>
        </p:spPr>
        <p:txBody>
          <a:bodyPr/>
          <a:lstStyle/>
          <a:p>
            <a:endParaRPr lang="en-IN"/>
          </a:p>
        </p:txBody>
      </p:sp>
      <p:sp>
        <p:nvSpPr>
          <p:cNvPr id="18" name="Shape 15"/>
          <p:cNvSpPr/>
          <p:nvPr/>
        </p:nvSpPr>
        <p:spPr>
          <a:xfrm>
            <a:off x="2814459" y="6817995"/>
            <a:ext cx="411123" cy="411123"/>
          </a:xfrm>
          <a:prstGeom prst="roundRect">
            <a:avLst>
              <a:gd name="adj" fmla="val 26674"/>
            </a:avLst>
          </a:prstGeom>
          <a:solidFill>
            <a:srgbClr val="282C32"/>
          </a:solidFill>
          <a:ln/>
        </p:spPr>
        <p:txBody>
          <a:bodyPr/>
          <a:lstStyle/>
          <a:p>
            <a:endParaRPr lang="en-IN"/>
          </a:p>
        </p:txBody>
      </p:sp>
      <p:sp>
        <p:nvSpPr>
          <p:cNvPr id="19" name="Text 16"/>
          <p:cNvSpPr/>
          <p:nvPr/>
        </p:nvSpPr>
        <p:spPr>
          <a:xfrm>
            <a:off x="2945904" y="6852166"/>
            <a:ext cx="148114" cy="342662"/>
          </a:xfrm>
          <a:prstGeom prst="rect">
            <a:avLst/>
          </a:prstGeom>
          <a:noFill/>
          <a:ln/>
        </p:spPr>
        <p:txBody>
          <a:bodyPr wrap="none" rtlCol="0" anchor="t"/>
          <a:lstStyle/>
          <a:p>
            <a:pPr marL="0" indent="0" algn="ctr">
              <a:lnSpc>
                <a:spcPts val="2698"/>
              </a:lnSpc>
              <a:buNone/>
            </a:pPr>
            <a:r>
              <a:rPr lang="en-US" sz="2159" b="1" dirty="0">
                <a:solidFill>
                  <a:srgbClr val="60A9FF"/>
                </a:solidFill>
                <a:latin typeface="Barlow" pitchFamily="34" charset="0"/>
                <a:ea typeface="Barlow" pitchFamily="34" charset="-122"/>
                <a:cs typeface="Barlow" pitchFamily="34" charset="-120"/>
              </a:rPr>
              <a:t>3</a:t>
            </a:r>
            <a:endParaRPr lang="en-US" sz="2159" dirty="0"/>
          </a:p>
        </p:txBody>
      </p:sp>
      <p:sp>
        <p:nvSpPr>
          <p:cNvPr id="20" name="Text 17"/>
          <p:cNvSpPr/>
          <p:nvPr/>
        </p:nvSpPr>
        <p:spPr>
          <a:xfrm>
            <a:off x="4025146" y="6858000"/>
            <a:ext cx="2478643" cy="285512"/>
          </a:xfrm>
          <a:prstGeom prst="rect">
            <a:avLst/>
          </a:prstGeom>
          <a:noFill/>
          <a:ln/>
        </p:spPr>
        <p:txBody>
          <a:bodyPr wrap="none" rtlCol="0" anchor="t"/>
          <a:lstStyle/>
          <a:p>
            <a:pPr marL="0" indent="0" algn="l">
              <a:lnSpc>
                <a:spcPts val="2249"/>
              </a:lnSpc>
              <a:buNone/>
            </a:pPr>
            <a:r>
              <a:rPr lang="en-US" sz="1799" b="1" dirty="0">
                <a:solidFill>
                  <a:srgbClr val="60A9FF"/>
                </a:solidFill>
                <a:latin typeface="Barlow" pitchFamily="34" charset="0"/>
                <a:ea typeface="Barlow" pitchFamily="34" charset="-122"/>
                <a:cs typeface="Barlow" pitchFamily="34" charset="-120"/>
              </a:rPr>
              <a:t>Efficiency Enhancement</a:t>
            </a:r>
            <a:endParaRPr lang="en-US" sz="1799" dirty="0"/>
          </a:p>
        </p:txBody>
      </p:sp>
      <p:sp>
        <p:nvSpPr>
          <p:cNvPr id="21" name="Text 18"/>
          <p:cNvSpPr/>
          <p:nvPr/>
        </p:nvSpPr>
        <p:spPr>
          <a:xfrm>
            <a:off x="4025146" y="7253168"/>
            <a:ext cx="7859197" cy="292418"/>
          </a:xfrm>
          <a:prstGeom prst="rect">
            <a:avLst/>
          </a:prstGeom>
          <a:noFill/>
          <a:ln/>
        </p:spPr>
        <p:txBody>
          <a:bodyPr wrap="none" rtlCol="0" anchor="t"/>
          <a:lstStyle/>
          <a:p>
            <a:pPr marL="0" indent="0" algn="l">
              <a:lnSpc>
                <a:spcPts val="2303"/>
              </a:lnSpc>
              <a:buNone/>
            </a:pPr>
            <a:r>
              <a:rPr lang="en-US" sz="1439" dirty="0">
                <a:solidFill>
                  <a:srgbClr val="EEEFF5"/>
                </a:solidFill>
                <a:latin typeface="Montserrat" pitchFamily="34" charset="0"/>
                <a:ea typeface="Montserrat" pitchFamily="34" charset="-122"/>
                <a:cs typeface="Montserrat" pitchFamily="34" charset="-120"/>
              </a:rPr>
              <a:t>Increased fuel efficiency and reduced emissions after conversion.</a:t>
            </a:r>
            <a:endParaRPr lang="en-US" sz="1439"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IN"/>
          </a:p>
        </p:txBody>
      </p:sp>
      <p:sp>
        <p:nvSpPr>
          <p:cNvPr id="4" name="Text 2"/>
          <p:cNvSpPr/>
          <p:nvPr/>
        </p:nvSpPr>
        <p:spPr>
          <a:xfrm>
            <a:off x="1760220" y="2091690"/>
            <a:ext cx="11109960" cy="1388745"/>
          </a:xfrm>
          <a:prstGeom prst="rect">
            <a:avLst/>
          </a:prstGeom>
          <a:noFill/>
          <a:ln/>
        </p:spPr>
        <p:txBody>
          <a:bodyPr wrap="squar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Conclusion and Future Prospects of Ethanol Fuel</a:t>
            </a:r>
            <a:endParaRPr lang="en-US" sz="4374" dirty="0"/>
          </a:p>
        </p:txBody>
      </p:sp>
      <p:pic>
        <p:nvPicPr>
          <p:cNvPr id="5" name="Image 0" descr="preencoded.png"/>
          <p:cNvPicPr>
            <a:picLocks noChangeAspect="1"/>
          </p:cNvPicPr>
          <p:nvPr/>
        </p:nvPicPr>
        <p:blipFill>
          <a:blip r:embed="rId3"/>
          <a:stretch>
            <a:fillRect/>
          </a:stretch>
        </p:blipFill>
        <p:spPr>
          <a:xfrm>
            <a:off x="1760220" y="3924776"/>
            <a:ext cx="444341" cy="444341"/>
          </a:xfrm>
          <a:prstGeom prst="rect">
            <a:avLst/>
          </a:prstGeom>
        </p:spPr>
      </p:pic>
      <p:sp>
        <p:nvSpPr>
          <p:cNvPr id="6" name="Text 3"/>
          <p:cNvSpPr/>
          <p:nvPr/>
        </p:nvSpPr>
        <p:spPr>
          <a:xfrm>
            <a:off x="1760220" y="4591288"/>
            <a:ext cx="2777490"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Sustainability</a:t>
            </a:r>
            <a:endParaRPr lang="en-US" sz="2187" dirty="0"/>
          </a:p>
        </p:txBody>
      </p:sp>
      <p:sp>
        <p:nvSpPr>
          <p:cNvPr id="7" name="Text 4"/>
          <p:cNvSpPr/>
          <p:nvPr/>
        </p:nvSpPr>
        <p:spPr>
          <a:xfrm>
            <a:off x="1760220" y="5071705"/>
            <a:ext cx="3481149" cy="1066205"/>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Ethanol's potential to contribute to sustainable energy solutions.</a:t>
            </a:r>
            <a:endParaRPr lang="en-US" sz="1750" dirty="0"/>
          </a:p>
        </p:txBody>
      </p:sp>
      <p:pic>
        <p:nvPicPr>
          <p:cNvPr id="8" name="Image 1" descr="preencoded.png"/>
          <p:cNvPicPr>
            <a:picLocks noChangeAspect="1"/>
          </p:cNvPicPr>
          <p:nvPr/>
        </p:nvPicPr>
        <p:blipFill>
          <a:blip r:embed="rId4"/>
          <a:stretch>
            <a:fillRect/>
          </a:stretch>
        </p:blipFill>
        <p:spPr>
          <a:xfrm>
            <a:off x="5574625" y="3924776"/>
            <a:ext cx="444341" cy="444341"/>
          </a:xfrm>
          <a:prstGeom prst="rect">
            <a:avLst/>
          </a:prstGeom>
        </p:spPr>
      </p:pic>
      <p:sp>
        <p:nvSpPr>
          <p:cNvPr id="9" name="Text 5"/>
          <p:cNvSpPr/>
          <p:nvPr/>
        </p:nvSpPr>
        <p:spPr>
          <a:xfrm>
            <a:off x="5574625" y="4591288"/>
            <a:ext cx="3050024"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Technological Innovation</a:t>
            </a:r>
            <a:endParaRPr lang="en-US" sz="2187" dirty="0"/>
          </a:p>
        </p:txBody>
      </p:sp>
      <p:sp>
        <p:nvSpPr>
          <p:cNvPr id="10" name="Text 6"/>
          <p:cNvSpPr/>
          <p:nvPr/>
        </p:nvSpPr>
        <p:spPr>
          <a:xfrm>
            <a:off x="5574625" y="5071705"/>
            <a:ext cx="3481149" cy="1066205"/>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Ongoing advancements in ethanol production and utilization technologies.</a:t>
            </a:r>
            <a:endParaRPr lang="en-US" sz="1750" dirty="0"/>
          </a:p>
        </p:txBody>
      </p:sp>
      <p:pic>
        <p:nvPicPr>
          <p:cNvPr id="11" name="Image 2" descr="preencoded.png"/>
          <p:cNvPicPr>
            <a:picLocks noChangeAspect="1"/>
          </p:cNvPicPr>
          <p:nvPr/>
        </p:nvPicPr>
        <p:blipFill>
          <a:blip r:embed="rId5"/>
          <a:stretch>
            <a:fillRect/>
          </a:stretch>
        </p:blipFill>
        <p:spPr>
          <a:xfrm>
            <a:off x="9389031" y="3924776"/>
            <a:ext cx="444341" cy="444341"/>
          </a:xfrm>
          <a:prstGeom prst="rect">
            <a:avLst/>
          </a:prstGeom>
        </p:spPr>
      </p:pic>
      <p:sp>
        <p:nvSpPr>
          <p:cNvPr id="12" name="Text 7"/>
          <p:cNvSpPr/>
          <p:nvPr/>
        </p:nvSpPr>
        <p:spPr>
          <a:xfrm>
            <a:off x="9389031" y="4591288"/>
            <a:ext cx="2777490"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Global Impact</a:t>
            </a:r>
            <a:endParaRPr lang="en-US" sz="2187" dirty="0"/>
          </a:p>
        </p:txBody>
      </p:sp>
      <p:sp>
        <p:nvSpPr>
          <p:cNvPr id="13" name="Text 8"/>
          <p:cNvSpPr/>
          <p:nvPr/>
        </p:nvSpPr>
        <p:spPr>
          <a:xfrm>
            <a:off x="9389031" y="5071705"/>
            <a:ext cx="3481149" cy="1066205"/>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Positioning ethanol as a key player in the transition to green energy.</a:t>
            </a:r>
            <a:endParaRPr lang="en-US" sz="1750" dirty="0"/>
          </a:p>
        </p:txBody>
      </p:sp>
      <p:pic>
        <p:nvPicPr>
          <p:cNvPr id="14"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CB89F2-5FE5-E633-7D49-533AA34C375C}"/>
              </a:ext>
            </a:extLst>
          </p:cNvPr>
          <p:cNvSpPr txBox="1"/>
          <p:nvPr/>
        </p:nvSpPr>
        <p:spPr>
          <a:xfrm>
            <a:off x="1957892" y="1194098"/>
            <a:ext cx="10133703" cy="3970318"/>
          </a:xfrm>
          <a:prstGeom prst="rect">
            <a:avLst/>
          </a:prstGeom>
          <a:noFill/>
        </p:spPr>
        <p:txBody>
          <a:bodyPr wrap="square" rtlCol="0">
            <a:spAutoFit/>
          </a:bodyPr>
          <a:lstStyle/>
          <a:p>
            <a:pPr marL="0" marR="0" algn="ctr">
              <a:spcBef>
                <a:spcPts val="0"/>
              </a:spcBef>
              <a:spcAft>
                <a:spcPts val="0"/>
              </a:spcAft>
            </a:pPr>
            <a:r>
              <a:rPr lang="en-US"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tabLst>
                <a:tab pos="1143000" algn="l"/>
                <a:tab pos="1257300" algn="l"/>
              </a:tabLst>
            </a:pPr>
            <a:endParaRPr lang="en-US" sz="1800" b="1"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tabLst>
                <a:tab pos="1143000" algn="l"/>
                <a:tab pos="1257300" algn="l"/>
              </a:tabLst>
            </a:pPr>
            <a:endParaRPr lang="en-US" b="1" dirty="0">
              <a:latin typeface="Times New Roman" panose="02020603050405020304" pitchFamily="18" charset="0"/>
              <a:ea typeface="Times New Roman" panose="02020603050405020304" pitchFamily="18" charset="0"/>
            </a:endParaRPr>
          </a:p>
          <a:p>
            <a:pPr marL="0" marR="0" algn="ctr">
              <a:spcBef>
                <a:spcPts val="0"/>
              </a:spcBef>
              <a:spcAft>
                <a:spcPts val="0"/>
              </a:spcAft>
              <a:tabLst>
                <a:tab pos="1143000" algn="l"/>
                <a:tab pos="1257300" algn="l"/>
              </a:tabLst>
            </a:pPr>
            <a:endParaRPr lang="en-US" sz="1800" b="1"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tabLst>
                <a:tab pos="1143000" algn="l"/>
                <a:tab pos="1257300" algn="l"/>
              </a:tabLst>
            </a:pPr>
            <a:endParaRPr lang="en-US" b="1" dirty="0">
              <a:latin typeface="Times New Roman" panose="02020603050405020304" pitchFamily="18" charset="0"/>
              <a:ea typeface="Times New Roman" panose="02020603050405020304" pitchFamily="18" charset="0"/>
            </a:endParaRPr>
          </a:p>
          <a:p>
            <a:pPr marL="0" marR="0" algn="ctr">
              <a:spcBef>
                <a:spcPts val="0"/>
              </a:spcBef>
              <a:spcAft>
                <a:spcPts val="0"/>
              </a:spcAft>
              <a:tabLst>
                <a:tab pos="1143000" algn="l"/>
                <a:tab pos="1257300" algn="l"/>
              </a:tabLst>
            </a:pPr>
            <a:endParaRPr lang="en-US" sz="1800" b="1" dirty="0">
              <a:effectLst/>
              <a:latin typeface="Times New Roman" panose="02020603050405020304" pitchFamily="18" charset="0"/>
              <a:ea typeface="Times New Roman" panose="02020603050405020304" pitchFamily="18" charset="0"/>
            </a:endParaRPr>
          </a:p>
          <a:p>
            <a:pPr algn="ctr">
              <a:tabLst>
                <a:tab pos="1143000" algn="l"/>
                <a:tab pos="1257300" algn="l"/>
              </a:tabLst>
            </a:pPr>
            <a:r>
              <a:rPr kumimoji="0" lang="en-US" altLang="en-US" sz="1800" b="1" i="0" u="none" strike="noStrike" cap="none" normalizeH="0" baseline="0" dirty="0">
                <a:ln>
                  <a:noFill/>
                </a:ln>
                <a:solidFill>
                  <a:schemeClr val="tx1"/>
                </a:solidFill>
                <a:effectLst/>
                <a:latin typeface="Arial" panose="020B0604020202020204" pitchFamily="34" charset="0"/>
              </a:rPr>
              <a:t>TECHNICAL SKILLING - 4 (IT VENTURE MANAGEMENT)</a:t>
            </a:r>
          </a:p>
          <a:p>
            <a:pPr marL="0" marR="0" algn="ctr">
              <a:spcBef>
                <a:spcPts val="0"/>
              </a:spcBef>
              <a:spcAft>
                <a:spcPts val="0"/>
              </a:spcAft>
              <a:tabLst>
                <a:tab pos="1143000" algn="l"/>
                <a:tab pos="1257300" algn="l"/>
              </a:tabLst>
            </a:pPr>
            <a:r>
              <a:rPr lang="en-US" b="1" dirty="0">
                <a:latin typeface="Arial" panose="020B0604020202020204" pitchFamily="34" charset="0"/>
                <a:ea typeface="Times New Roman" panose="02020603050405020304" pitchFamily="18" charset="0"/>
              </a:rPr>
              <a:t>FACULTY BY :-ASS PROFF ANURADHA NANDULA</a:t>
            </a:r>
            <a:endParaRPr lang="en-US" b="1" dirty="0">
              <a:latin typeface="Times New Roman" panose="02020603050405020304" pitchFamily="18" charset="0"/>
              <a:ea typeface="Times New Roman" panose="02020603050405020304" pitchFamily="18" charset="0"/>
            </a:endParaRPr>
          </a:p>
          <a:p>
            <a:pPr marL="0" marR="0" algn="ctr">
              <a:spcBef>
                <a:spcPts val="0"/>
              </a:spcBef>
              <a:spcAft>
                <a:spcPts val="0"/>
              </a:spcAft>
              <a:tabLst>
                <a:tab pos="1143000" algn="l"/>
                <a:tab pos="1257300" algn="l"/>
              </a:tabLst>
            </a:pPr>
            <a:r>
              <a:rPr lang="en-US" b="1" dirty="0">
                <a:latin typeface="Times New Roman" panose="02020603050405020304" pitchFamily="18" charset="0"/>
                <a:ea typeface="Times New Roman" panose="02020603050405020304" pitchFamily="18" charset="0"/>
              </a:rPr>
              <a:t>BY</a:t>
            </a:r>
          </a:p>
          <a:p>
            <a:pPr marL="0" marR="0" algn="ctr">
              <a:spcBef>
                <a:spcPts val="0"/>
              </a:spcBef>
              <a:spcAft>
                <a:spcPts val="0"/>
              </a:spcAft>
              <a:tabLst>
                <a:tab pos="1143000" algn="l"/>
                <a:tab pos="1257300" algn="l"/>
              </a:tabLst>
            </a:pPr>
            <a:r>
              <a:rPr lang="en-US" sz="1800" b="1" dirty="0">
                <a:effectLst/>
                <a:latin typeface="Times New Roman" panose="02020603050405020304" pitchFamily="18" charset="0"/>
                <a:ea typeface="Times New Roman" panose="02020603050405020304" pitchFamily="18" charset="0"/>
              </a:rPr>
              <a:t>K </a:t>
            </a:r>
            <a:r>
              <a:rPr lang="en-US" sz="1800" b="1" dirty="0" err="1">
                <a:effectLst/>
                <a:latin typeface="Times New Roman" panose="02020603050405020304" pitchFamily="18" charset="0"/>
                <a:ea typeface="Times New Roman" panose="02020603050405020304" pitchFamily="18" charset="0"/>
              </a:rPr>
              <a:t>Sriman</a:t>
            </a:r>
            <a:r>
              <a:rPr lang="en-US" sz="1800" b="1" dirty="0">
                <a:effectLst/>
                <a:latin typeface="Times New Roman" panose="02020603050405020304" pitchFamily="18" charset="0"/>
                <a:ea typeface="Times New Roman" panose="02020603050405020304" pitchFamily="18" charset="0"/>
              </a:rPr>
              <a:t> Narayana(2110030122)</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tabLst>
                <a:tab pos="1143000" algn="l"/>
                <a:tab pos="1257300" algn="l"/>
              </a:tabLst>
            </a:pPr>
            <a:r>
              <a:rPr lang="en-US" sz="1800" b="1" dirty="0">
                <a:effectLst/>
                <a:latin typeface="Times New Roman" panose="02020603050405020304" pitchFamily="18" charset="0"/>
                <a:ea typeface="Times New Roman" panose="02020603050405020304" pitchFamily="18" charset="0"/>
              </a:rPr>
              <a:t>G Sri Charan(2110030339)</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tabLst>
                <a:tab pos="1143000" algn="l"/>
                <a:tab pos="1257300" algn="l"/>
              </a:tabLst>
            </a:pPr>
            <a:r>
              <a:rPr lang="en-US" sz="1800" b="1" dirty="0">
                <a:effectLst/>
                <a:latin typeface="Times New Roman" panose="02020603050405020304" pitchFamily="18" charset="0"/>
                <a:ea typeface="Times New Roman" panose="02020603050405020304" pitchFamily="18" charset="0"/>
              </a:rPr>
              <a:t>G Chaitanya Reddy(2110030309)</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tabLst>
                <a:tab pos="1143000" algn="l"/>
                <a:tab pos="1257300" algn="l"/>
              </a:tabLst>
            </a:pPr>
            <a:r>
              <a:rPr lang="en-US" sz="1800" b="1" dirty="0">
                <a:effectLst/>
                <a:latin typeface="Times New Roman" panose="02020603050405020304" pitchFamily="18" charset="0"/>
                <a:ea typeface="Times New Roman" panose="02020603050405020304" pitchFamily="18" charset="0"/>
              </a:rPr>
              <a:t>A Lakshmi Narayana(2110030339)</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3" name="Rectangle 1">
            <a:extLst>
              <a:ext uri="{FF2B5EF4-FFF2-40B4-BE49-F238E27FC236}">
                <a16:creationId xmlns:a16="http://schemas.microsoft.com/office/drawing/2014/main" id="{A43C5314-C7C6-41B6-B9BC-6423B782991F}"/>
              </a:ext>
            </a:extLst>
          </p:cNvPr>
          <p:cNvSpPr>
            <a:spLocks noChangeArrowheads="1"/>
          </p:cNvSpPr>
          <p:nvPr/>
        </p:nvSpPr>
        <p:spPr bwMode="auto">
          <a:xfrm>
            <a:off x="0" y="-48399"/>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ctr"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2">
            <a:extLst>
              <a:ext uri="{FF2B5EF4-FFF2-40B4-BE49-F238E27FC236}">
                <a16:creationId xmlns:a16="http://schemas.microsoft.com/office/drawing/2014/main" id="{5A75A71E-4452-D6EB-2F81-7C4010B566FB}"/>
              </a:ext>
            </a:extLst>
          </p:cNvPr>
          <p:cNvSpPr>
            <a:spLocks noChangeArrowheads="1"/>
          </p:cNvSpPr>
          <p:nvPr/>
        </p:nvSpPr>
        <p:spPr bwMode="auto">
          <a:xfrm>
            <a:off x="0" y="457200"/>
            <a:ext cx="146304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rgbClr val="1D2125"/>
                </a:solidFill>
                <a:effectLst/>
                <a:latin typeface="Roboto" panose="02000000000000000000" pitchFamily="2"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440343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097629A-3A92-947D-0BA5-05D1A3761A6B}"/>
              </a:ext>
            </a:extLst>
          </p:cNvPr>
          <p:cNvSpPr/>
          <p:nvPr/>
        </p:nvSpPr>
        <p:spPr>
          <a:xfrm>
            <a:off x="3601844" y="2720898"/>
            <a:ext cx="7259443" cy="3046988"/>
          </a:xfrm>
          <a:prstGeom prst="rect">
            <a:avLst/>
          </a:prstGeom>
          <a:noFill/>
        </p:spPr>
        <p:txBody>
          <a:bodyPr wrap="square" lIns="91440" tIns="45720" rIns="91440" bIns="45720">
            <a:spAutoFit/>
          </a:bodyPr>
          <a:lstStyle/>
          <a:p>
            <a:pPr algn="ctr"/>
            <a:r>
              <a:rPr lang="en-US" sz="96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WELCOME e2O</a:t>
            </a:r>
            <a:endParaRPr lang="en-US" sz="96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pic>
        <p:nvPicPr>
          <p:cNvPr id="1026" name="Picture 2" descr="Nayara Energy - Wikipedia">
            <a:extLst>
              <a:ext uri="{FF2B5EF4-FFF2-40B4-BE49-F238E27FC236}">
                <a16:creationId xmlns:a16="http://schemas.microsoft.com/office/drawing/2014/main" id="{FC2DC198-5EBD-7876-F4A5-3624EBA6C0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1939" y="0"/>
            <a:ext cx="3198461" cy="2732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1054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079308"/>
            <a:ext cx="7477601" cy="1666399"/>
          </a:xfrm>
          <a:prstGeom prst="rect">
            <a:avLst/>
          </a:prstGeom>
          <a:noFill/>
          <a:ln/>
        </p:spPr>
        <p:txBody>
          <a:bodyPr wrap="square" rtlCol="0" anchor="t"/>
          <a:lstStyle/>
          <a:p>
            <a:pPr marL="0" indent="0">
              <a:lnSpc>
                <a:spcPts val="6561"/>
              </a:lnSpc>
              <a:buNone/>
            </a:pPr>
            <a:r>
              <a:rPr lang="en-US" sz="5249" kern="0" spc="-157" dirty="0">
                <a:solidFill>
                  <a:srgbClr val="2C3F42"/>
                </a:solidFill>
                <a:latin typeface="Bitter" pitchFamily="34" charset="0"/>
                <a:ea typeface="Bitter" pitchFamily="34" charset="-122"/>
                <a:cs typeface="Bitter" pitchFamily="34" charset="-120"/>
              </a:rPr>
              <a:t>Introduction to Ethanol Fuels</a:t>
            </a:r>
            <a:endParaRPr lang="en-US" sz="5249" dirty="0"/>
          </a:p>
        </p:txBody>
      </p:sp>
      <p:sp>
        <p:nvSpPr>
          <p:cNvPr id="6" name="Text 3"/>
          <p:cNvSpPr/>
          <p:nvPr/>
        </p:nvSpPr>
        <p:spPr>
          <a:xfrm>
            <a:off x="6319599" y="4078962"/>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 Ethanol is a renewable, domestically-produced biofuel that can be blended with gasoline to power vehicles. E20 refers to a fuel blend containing 20% ethanol and 80% gasoline, offering an eco-friendly alternative to traditional petroleum-based fuels.</a:t>
            </a:r>
            <a:endParaRPr lang="en-US" sz="1750" dirty="0"/>
          </a:p>
        </p:txBody>
      </p:sp>
      <p:sp>
        <p:nvSpPr>
          <p:cNvPr id="7" name="Shape 4"/>
          <p:cNvSpPr/>
          <p:nvPr/>
        </p:nvSpPr>
        <p:spPr>
          <a:xfrm>
            <a:off x="6319599" y="5750481"/>
            <a:ext cx="355402" cy="355402"/>
          </a:xfrm>
          <a:prstGeom prst="roundRect">
            <a:avLst>
              <a:gd name="adj" fmla="val 25726039"/>
            </a:avLst>
          </a:prstGeom>
          <a:noFill/>
          <a:ln w="7620">
            <a:solidFill>
              <a:srgbClr val="FFFFFF"/>
            </a:solidFill>
            <a:prstDash val="solid"/>
          </a:ln>
        </p:spPr>
      </p:sp>
      <p:pic>
        <p:nvPicPr>
          <p:cNvPr id="8" name="Image 1" descr="preencoded.png"/>
          <p:cNvPicPr>
            <a:picLocks noChangeAspect="1"/>
          </p:cNvPicPr>
          <p:nvPr/>
        </p:nvPicPr>
        <p:blipFill>
          <a:blip r:embed="rId4"/>
          <a:stretch>
            <a:fillRect/>
          </a:stretch>
        </p:blipFill>
        <p:spPr>
          <a:xfrm>
            <a:off x="6327219" y="5758101"/>
            <a:ext cx="340162" cy="340162"/>
          </a:xfrm>
          <a:prstGeom prst="rect">
            <a:avLst/>
          </a:prstGeom>
        </p:spPr>
      </p:pic>
      <p:sp>
        <p:nvSpPr>
          <p:cNvPr id="9" name="Text 5"/>
          <p:cNvSpPr/>
          <p:nvPr/>
        </p:nvSpPr>
        <p:spPr>
          <a:xfrm>
            <a:off x="6786086" y="5755958"/>
            <a:ext cx="2594134" cy="388858"/>
          </a:xfrm>
          <a:prstGeom prst="rect">
            <a:avLst/>
          </a:prstGeom>
          <a:noFill/>
          <a:ln/>
        </p:spPr>
        <p:txBody>
          <a:bodyPr wrap="none" rtlCol="0" anchor="t"/>
          <a:lstStyle/>
          <a:p>
            <a:pPr marL="0" indent="0" algn="l">
              <a:lnSpc>
                <a:spcPts val="3062"/>
              </a:lnSpc>
              <a:buNone/>
            </a:pPr>
            <a:r>
              <a:rPr lang="en-US" sz="2187" b="1" kern="0" spc="-35" dirty="0">
                <a:solidFill>
                  <a:srgbClr val="2B2E3C"/>
                </a:solidFill>
                <a:latin typeface="Open Sans" pitchFamily="34" charset="0"/>
                <a:ea typeface="Open Sans" pitchFamily="34" charset="-122"/>
                <a:cs typeface="Open Sans" pitchFamily="34" charset="-120"/>
              </a:rPr>
              <a:t>by KSN'S LOGISTICS</a:t>
            </a:r>
            <a:endParaRPr lang="en-US" sz="2187" dirty="0"/>
          </a:p>
        </p:txBody>
      </p:sp>
      <p:pic>
        <p:nvPicPr>
          <p:cNvPr id="10"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8F0">
              <a:alpha val="85000"/>
            </a:srgbClr>
          </a:solidFill>
          <a:ln/>
        </p:spPr>
      </p:sp>
      <p:sp>
        <p:nvSpPr>
          <p:cNvPr id="6" name="Text 3"/>
          <p:cNvSpPr/>
          <p:nvPr/>
        </p:nvSpPr>
        <p:spPr>
          <a:xfrm>
            <a:off x="2037993" y="3067883"/>
            <a:ext cx="5554980"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What is E20?</a:t>
            </a:r>
            <a:endParaRPr lang="en-US" sz="4374" dirty="0"/>
          </a:p>
        </p:txBody>
      </p:sp>
      <p:sp>
        <p:nvSpPr>
          <p:cNvPr id="7" name="Text 4"/>
          <p:cNvSpPr/>
          <p:nvPr/>
        </p:nvSpPr>
        <p:spPr>
          <a:xfrm>
            <a:off x="2037993" y="4095512"/>
            <a:ext cx="10554414"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 E20 is a blend of 20% ethanol and 80% conventional gasoline. This ethanol-gasoline mixture provides improved engine performance, increased fuel efficiency, and reduced greenhouse gas emissions compared to standard gasoline. E20 is compatible with the majority of modern vehicles on the road today.</a:t>
            </a:r>
            <a:endParaRPr lang="en-US" sz="1750" dirty="0"/>
          </a:p>
        </p:txBody>
      </p:sp>
      <p:pic>
        <p:nvPicPr>
          <p:cNvPr id="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693307"/>
            <a:ext cx="5554980"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Benefits of E20</a:t>
            </a:r>
            <a:endParaRPr lang="en-US" sz="4374" dirty="0"/>
          </a:p>
        </p:txBody>
      </p:sp>
      <p:sp>
        <p:nvSpPr>
          <p:cNvPr id="6" name="Shape 3"/>
          <p:cNvSpPr/>
          <p:nvPr/>
        </p:nvSpPr>
        <p:spPr>
          <a:xfrm>
            <a:off x="4490799" y="2894528"/>
            <a:ext cx="499943" cy="499943"/>
          </a:xfrm>
          <a:prstGeom prst="roundRect">
            <a:avLst>
              <a:gd name="adj" fmla="val 20000"/>
            </a:avLst>
          </a:prstGeom>
          <a:solidFill>
            <a:srgbClr val="FCE2CF"/>
          </a:solidFill>
          <a:ln w="7620">
            <a:solidFill>
              <a:srgbClr val="E2C8B5"/>
            </a:solidFill>
            <a:prstDash val="solid"/>
          </a:ln>
        </p:spPr>
      </p:sp>
      <p:sp>
        <p:nvSpPr>
          <p:cNvPr id="7" name="Text 4"/>
          <p:cNvSpPr/>
          <p:nvPr/>
        </p:nvSpPr>
        <p:spPr>
          <a:xfrm>
            <a:off x="4673798" y="2936200"/>
            <a:ext cx="13394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1</a:t>
            </a:r>
            <a:endParaRPr lang="en-US" sz="2624" dirty="0"/>
          </a:p>
        </p:txBody>
      </p:sp>
      <p:sp>
        <p:nvSpPr>
          <p:cNvPr id="8" name="Text 5"/>
          <p:cNvSpPr/>
          <p:nvPr/>
        </p:nvSpPr>
        <p:spPr>
          <a:xfrm>
            <a:off x="5212913" y="2970848"/>
            <a:ext cx="2777490"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Reduced Emissions</a:t>
            </a:r>
            <a:endParaRPr lang="en-US" sz="2187" dirty="0"/>
          </a:p>
        </p:txBody>
      </p:sp>
      <p:sp>
        <p:nvSpPr>
          <p:cNvPr id="9" name="Text 6"/>
          <p:cNvSpPr/>
          <p:nvPr/>
        </p:nvSpPr>
        <p:spPr>
          <a:xfrm>
            <a:off x="5212913" y="3451265"/>
            <a:ext cx="38200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E20 burns cleaner than regular gasoline, lowering tailpipe emissions of carbon monoxide, particulate matter, and other pollutants.</a:t>
            </a:r>
            <a:endParaRPr lang="en-US" sz="1750" dirty="0"/>
          </a:p>
        </p:txBody>
      </p:sp>
      <p:sp>
        <p:nvSpPr>
          <p:cNvPr id="10" name="Shape 7"/>
          <p:cNvSpPr/>
          <p:nvPr/>
        </p:nvSpPr>
        <p:spPr>
          <a:xfrm>
            <a:off x="9255085" y="2894528"/>
            <a:ext cx="499943" cy="499943"/>
          </a:xfrm>
          <a:prstGeom prst="roundRect">
            <a:avLst>
              <a:gd name="adj" fmla="val 20000"/>
            </a:avLst>
          </a:prstGeom>
          <a:solidFill>
            <a:srgbClr val="FCE2CF"/>
          </a:solidFill>
          <a:ln w="7620">
            <a:solidFill>
              <a:srgbClr val="E2C8B5"/>
            </a:solidFill>
            <a:prstDash val="solid"/>
          </a:ln>
        </p:spPr>
      </p:sp>
      <p:sp>
        <p:nvSpPr>
          <p:cNvPr id="11" name="Text 8"/>
          <p:cNvSpPr/>
          <p:nvPr/>
        </p:nvSpPr>
        <p:spPr>
          <a:xfrm>
            <a:off x="9415582" y="2936200"/>
            <a:ext cx="178951"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2</a:t>
            </a:r>
            <a:endParaRPr lang="en-US" sz="2624" dirty="0"/>
          </a:p>
        </p:txBody>
      </p:sp>
      <p:sp>
        <p:nvSpPr>
          <p:cNvPr id="12" name="Text 9"/>
          <p:cNvSpPr/>
          <p:nvPr/>
        </p:nvSpPr>
        <p:spPr>
          <a:xfrm>
            <a:off x="9977199" y="2970848"/>
            <a:ext cx="2777490"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Increased Octane</a:t>
            </a:r>
            <a:endParaRPr lang="en-US" sz="2187" dirty="0"/>
          </a:p>
        </p:txBody>
      </p:sp>
      <p:sp>
        <p:nvSpPr>
          <p:cNvPr id="13" name="Text 10"/>
          <p:cNvSpPr/>
          <p:nvPr/>
        </p:nvSpPr>
        <p:spPr>
          <a:xfrm>
            <a:off x="9977199" y="3451265"/>
            <a:ext cx="3820001"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The higher octane rating of ethanol improves engine performance and prevents knocking or pinging.</a:t>
            </a:r>
            <a:endParaRPr lang="en-US" sz="1750" dirty="0"/>
          </a:p>
        </p:txBody>
      </p:sp>
      <p:sp>
        <p:nvSpPr>
          <p:cNvPr id="14" name="Shape 11"/>
          <p:cNvSpPr/>
          <p:nvPr/>
        </p:nvSpPr>
        <p:spPr>
          <a:xfrm>
            <a:off x="4490799" y="5268635"/>
            <a:ext cx="499943" cy="499943"/>
          </a:xfrm>
          <a:prstGeom prst="roundRect">
            <a:avLst>
              <a:gd name="adj" fmla="val 20000"/>
            </a:avLst>
          </a:prstGeom>
          <a:solidFill>
            <a:srgbClr val="FCE2CF"/>
          </a:solidFill>
          <a:ln w="7620">
            <a:solidFill>
              <a:srgbClr val="E2C8B5"/>
            </a:solidFill>
            <a:prstDash val="solid"/>
          </a:ln>
        </p:spPr>
      </p:sp>
      <p:sp>
        <p:nvSpPr>
          <p:cNvPr id="15" name="Text 12"/>
          <p:cNvSpPr/>
          <p:nvPr/>
        </p:nvSpPr>
        <p:spPr>
          <a:xfrm>
            <a:off x="4647605" y="5310307"/>
            <a:ext cx="186214"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3</a:t>
            </a:r>
            <a:endParaRPr lang="en-US" sz="2624" dirty="0"/>
          </a:p>
        </p:txBody>
      </p:sp>
      <p:sp>
        <p:nvSpPr>
          <p:cNvPr id="16" name="Text 13"/>
          <p:cNvSpPr/>
          <p:nvPr/>
        </p:nvSpPr>
        <p:spPr>
          <a:xfrm>
            <a:off x="5212913" y="5344954"/>
            <a:ext cx="2777490"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Domestic Production</a:t>
            </a:r>
            <a:endParaRPr lang="en-US" sz="2187" dirty="0"/>
          </a:p>
        </p:txBody>
      </p:sp>
      <p:sp>
        <p:nvSpPr>
          <p:cNvPr id="17" name="Text 14"/>
          <p:cNvSpPr/>
          <p:nvPr/>
        </p:nvSpPr>
        <p:spPr>
          <a:xfrm>
            <a:off x="5212913" y="5825371"/>
            <a:ext cx="8584287" cy="710803"/>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Ethanol is produced from renewable domestic resources like corn and other crops, reducing reliance on imported oil.</a:t>
            </a:r>
            <a:endParaRPr lang="en-US" sz="1750"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1103114"/>
            <a:ext cx="670059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Ethanol Production Process</a:t>
            </a:r>
            <a:endParaRPr lang="en-US" sz="4374" dirty="0"/>
          </a:p>
        </p:txBody>
      </p:sp>
      <p:sp>
        <p:nvSpPr>
          <p:cNvPr id="6" name="Shape 3"/>
          <p:cNvSpPr/>
          <p:nvPr/>
        </p:nvSpPr>
        <p:spPr>
          <a:xfrm>
            <a:off x="1144310" y="2130743"/>
            <a:ext cx="44410" cy="4995624"/>
          </a:xfrm>
          <a:prstGeom prst="roundRect">
            <a:avLst>
              <a:gd name="adj" fmla="val 225151"/>
            </a:avLst>
          </a:prstGeom>
          <a:solidFill>
            <a:srgbClr val="E2C8B5"/>
          </a:solidFill>
          <a:ln/>
        </p:spPr>
      </p:sp>
      <p:sp>
        <p:nvSpPr>
          <p:cNvPr id="7" name="Shape 4"/>
          <p:cNvSpPr/>
          <p:nvPr/>
        </p:nvSpPr>
        <p:spPr>
          <a:xfrm>
            <a:off x="1416427" y="2532043"/>
            <a:ext cx="777597" cy="44410"/>
          </a:xfrm>
          <a:prstGeom prst="roundRect">
            <a:avLst>
              <a:gd name="adj" fmla="val 225151"/>
            </a:avLst>
          </a:prstGeom>
          <a:solidFill>
            <a:srgbClr val="E2C8B5"/>
          </a:solidFill>
          <a:ln/>
        </p:spPr>
      </p:sp>
      <p:sp>
        <p:nvSpPr>
          <p:cNvPr id="8" name="Shape 5"/>
          <p:cNvSpPr/>
          <p:nvPr/>
        </p:nvSpPr>
        <p:spPr>
          <a:xfrm>
            <a:off x="916484" y="2304336"/>
            <a:ext cx="499943" cy="499943"/>
          </a:xfrm>
          <a:prstGeom prst="roundRect">
            <a:avLst>
              <a:gd name="adj" fmla="val 20000"/>
            </a:avLst>
          </a:prstGeom>
          <a:solidFill>
            <a:srgbClr val="FCE2CF"/>
          </a:solidFill>
          <a:ln w="7620">
            <a:solidFill>
              <a:srgbClr val="E2C8B5"/>
            </a:solidFill>
            <a:prstDash val="solid"/>
          </a:ln>
        </p:spPr>
      </p:sp>
      <p:sp>
        <p:nvSpPr>
          <p:cNvPr id="9" name="Text 6"/>
          <p:cNvSpPr/>
          <p:nvPr/>
        </p:nvSpPr>
        <p:spPr>
          <a:xfrm>
            <a:off x="1099483" y="2346008"/>
            <a:ext cx="13394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1</a:t>
            </a:r>
            <a:endParaRPr lang="en-US" sz="2624" dirty="0"/>
          </a:p>
        </p:txBody>
      </p:sp>
      <p:sp>
        <p:nvSpPr>
          <p:cNvPr id="10" name="Text 7"/>
          <p:cNvSpPr/>
          <p:nvPr/>
        </p:nvSpPr>
        <p:spPr>
          <a:xfrm>
            <a:off x="2388513" y="2352913"/>
            <a:ext cx="2777490"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Feedstock Cultivation</a:t>
            </a:r>
            <a:endParaRPr lang="en-US" sz="2187" dirty="0"/>
          </a:p>
        </p:txBody>
      </p:sp>
      <p:sp>
        <p:nvSpPr>
          <p:cNvPr id="11" name="Text 8"/>
          <p:cNvSpPr/>
          <p:nvPr/>
        </p:nvSpPr>
        <p:spPr>
          <a:xfrm>
            <a:off x="2388513" y="2833330"/>
            <a:ext cx="7751088" cy="710803"/>
          </a:xfrm>
          <a:prstGeom prst="rect">
            <a:avLst/>
          </a:prstGeom>
          <a:noFill/>
          <a:ln/>
        </p:spPr>
        <p:txBody>
          <a:bodyPr wrap="squar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Ethanol is primarily produced from corn, sugarcane, or other starch and sugar-rich crops.</a:t>
            </a:r>
            <a:endParaRPr lang="en-US" sz="1750" dirty="0"/>
          </a:p>
        </p:txBody>
      </p:sp>
      <p:sp>
        <p:nvSpPr>
          <p:cNvPr id="12" name="Shape 9"/>
          <p:cNvSpPr/>
          <p:nvPr/>
        </p:nvSpPr>
        <p:spPr>
          <a:xfrm>
            <a:off x="1416427" y="4389775"/>
            <a:ext cx="777597" cy="44410"/>
          </a:xfrm>
          <a:prstGeom prst="roundRect">
            <a:avLst>
              <a:gd name="adj" fmla="val 225151"/>
            </a:avLst>
          </a:prstGeom>
          <a:solidFill>
            <a:srgbClr val="E2C8B5"/>
          </a:solidFill>
          <a:ln/>
        </p:spPr>
      </p:sp>
      <p:sp>
        <p:nvSpPr>
          <p:cNvPr id="13" name="Shape 10"/>
          <p:cNvSpPr/>
          <p:nvPr/>
        </p:nvSpPr>
        <p:spPr>
          <a:xfrm>
            <a:off x="916484" y="4162068"/>
            <a:ext cx="499943" cy="499943"/>
          </a:xfrm>
          <a:prstGeom prst="roundRect">
            <a:avLst>
              <a:gd name="adj" fmla="val 20000"/>
            </a:avLst>
          </a:prstGeom>
          <a:solidFill>
            <a:srgbClr val="FCE2CF"/>
          </a:solidFill>
          <a:ln w="7620">
            <a:solidFill>
              <a:srgbClr val="E2C8B5"/>
            </a:solidFill>
            <a:prstDash val="solid"/>
          </a:ln>
        </p:spPr>
      </p:sp>
      <p:sp>
        <p:nvSpPr>
          <p:cNvPr id="14" name="Text 11"/>
          <p:cNvSpPr/>
          <p:nvPr/>
        </p:nvSpPr>
        <p:spPr>
          <a:xfrm>
            <a:off x="1076980" y="4203740"/>
            <a:ext cx="178951"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2</a:t>
            </a:r>
            <a:endParaRPr lang="en-US" sz="2624" dirty="0"/>
          </a:p>
        </p:txBody>
      </p:sp>
      <p:sp>
        <p:nvSpPr>
          <p:cNvPr id="15" name="Text 12"/>
          <p:cNvSpPr/>
          <p:nvPr/>
        </p:nvSpPr>
        <p:spPr>
          <a:xfrm>
            <a:off x="2388513" y="4210645"/>
            <a:ext cx="2777490"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Fermentation</a:t>
            </a:r>
            <a:endParaRPr lang="en-US" sz="2187" dirty="0"/>
          </a:p>
        </p:txBody>
      </p:sp>
      <p:sp>
        <p:nvSpPr>
          <p:cNvPr id="16" name="Text 13"/>
          <p:cNvSpPr/>
          <p:nvPr/>
        </p:nvSpPr>
        <p:spPr>
          <a:xfrm>
            <a:off x="2388513" y="4691063"/>
            <a:ext cx="7751088" cy="355402"/>
          </a:xfrm>
          <a:prstGeom prst="rect">
            <a:avLst/>
          </a:prstGeom>
          <a:noFill/>
          <a:ln/>
        </p:spPr>
        <p:txBody>
          <a:bodyPr wrap="non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The feedstock is fermented using yeast to convert the sugars into ethanol.</a:t>
            </a:r>
            <a:endParaRPr lang="en-US" sz="1750" dirty="0"/>
          </a:p>
        </p:txBody>
      </p:sp>
      <p:sp>
        <p:nvSpPr>
          <p:cNvPr id="17" name="Shape 14"/>
          <p:cNvSpPr/>
          <p:nvPr/>
        </p:nvSpPr>
        <p:spPr>
          <a:xfrm>
            <a:off x="1416427" y="5892105"/>
            <a:ext cx="777597" cy="44410"/>
          </a:xfrm>
          <a:prstGeom prst="roundRect">
            <a:avLst>
              <a:gd name="adj" fmla="val 225151"/>
            </a:avLst>
          </a:prstGeom>
          <a:solidFill>
            <a:srgbClr val="E2C8B5"/>
          </a:solidFill>
          <a:ln/>
        </p:spPr>
      </p:sp>
      <p:sp>
        <p:nvSpPr>
          <p:cNvPr id="18" name="Shape 15"/>
          <p:cNvSpPr/>
          <p:nvPr/>
        </p:nvSpPr>
        <p:spPr>
          <a:xfrm>
            <a:off x="916484" y="5664398"/>
            <a:ext cx="499943" cy="499943"/>
          </a:xfrm>
          <a:prstGeom prst="roundRect">
            <a:avLst>
              <a:gd name="adj" fmla="val 20000"/>
            </a:avLst>
          </a:prstGeom>
          <a:solidFill>
            <a:srgbClr val="FCE2CF"/>
          </a:solidFill>
          <a:ln w="7620">
            <a:solidFill>
              <a:srgbClr val="E2C8B5"/>
            </a:solidFill>
            <a:prstDash val="solid"/>
          </a:ln>
        </p:spPr>
      </p:sp>
      <p:sp>
        <p:nvSpPr>
          <p:cNvPr id="19" name="Text 16"/>
          <p:cNvSpPr/>
          <p:nvPr/>
        </p:nvSpPr>
        <p:spPr>
          <a:xfrm>
            <a:off x="1073289" y="5706070"/>
            <a:ext cx="186214"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3</a:t>
            </a:r>
            <a:endParaRPr lang="en-US" sz="2624" dirty="0"/>
          </a:p>
        </p:txBody>
      </p:sp>
      <p:sp>
        <p:nvSpPr>
          <p:cNvPr id="20" name="Text 17"/>
          <p:cNvSpPr/>
          <p:nvPr/>
        </p:nvSpPr>
        <p:spPr>
          <a:xfrm>
            <a:off x="2388513" y="5712976"/>
            <a:ext cx="2777490"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Distillation</a:t>
            </a:r>
            <a:endParaRPr lang="en-US" sz="2187" dirty="0"/>
          </a:p>
        </p:txBody>
      </p:sp>
      <p:sp>
        <p:nvSpPr>
          <p:cNvPr id="21" name="Text 18"/>
          <p:cNvSpPr/>
          <p:nvPr/>
        </p:nvSpPr>
        <p:spPr>
          <a:xfrm>
            <a:off x="2388513" y="6193393"/>
            <a:ext cx="7751088" cy="710803"/>
          </a:xfrm>
          <a:prstGeom prst="rect">
            <a:avLst/>
          </a:prstGeom>
          <a:noFill/>
          <a:ln/>
        </p:spPr>
        <p:txBody>
          <a:bodyPr wrap="squar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The fermented mixture is distilled to separate and purify the ethanol from the other byproducts.</a:t>
            </a:r>
            <a:endParaRPr lang="en-US" sz="1750"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2037993" y="2394466"/>
            <a:ext cx="8267462"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Compatibility of E20 with Vehicles</a:t>
            </a:r>
            <a:endParaRPr lang="en-US" sz="4374" dirty="0"/>
          </a:p>
        </p:txBody>
      </p:sp>
      <p:sp>
        <p:nvSpPr>
          <p:cNvPr id="5" name="Text 3"/>
          <p:cNvSpPr/>
          <p:nvPr/>
        </p:nvSpPr>
        <p:spPr>
          <a:xfrm>
            <a:off x="2037993" y="3644265"/>
            <a:ext cx="2777490" cy="347186"/>
          </a:xfrm>
          <a:prstGeom prst="rect">
            <a:avLst/>
          </a:prstGeom>
          <a:noFill/>
          <a:ln/>
        </p:spPr>
        <p:txBody>
          <a:bodyPr wrap="none" rtlCol="0" anchor="t"/>
          <a:lstStyle/>
          <a:p>
            <a:pPr marL="0" indent="0">
              <a:lnSpc>
                <a:spcPts val="2734"/>
              </a:lnSpc>
              <a:buNone/>
            </a:pPr>
            <a:r>
              <a:rPr lang="en-US" sz="2187" kern="0" spc="-66" dirty="0">
                <a:solidFill>
                  <a:srgbClr val="2C3F42"/>
                </a:solidFill>
                <a:latin typeface="Bitter" pitchFamily="34" charset="0"/>
                <a:ea typeface="Bitter" pitchFamily="34" charset="-122"/>
                <a:cs typeface="Bitter" pitchFamily="34" charset="-120"/>
              </a:rPr>
              <a:t>Approved Vehicles</a:t>
            </a:r>
            <a:endParaRPr lang="en-US" sz="2187" dirty="0"/>
          </a:p>
        </p:txBody>
      </p:sp>
      <p:sp>
        <p:nvSpPr>
          <p:cNvPr id="6" name="Text 4"/>
          <p:cNvSpPr/>
          <p:nvPr/>
        </p:nvSpPr>
        <p:spPr>
          <a:xfrm>
            <a:off x="2037993" y="4213622"/>
            <a:ext cx="3156347"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E20 is approved for use in all flex-fuel vehicles (FFVs) and many newer conventional gasoline vehicles.</a:t>
            </a:r>
            <a:endParaRPr lang="en-US" sz="1750" dirty="0"/>
          </a:p>
        </p:txBody>
      </p:sp>
      <p:sp>
        <p:nvSpPr>
          <p:cNvPr id="7" name="Text 5"/>
          <p:cNvSpPr/>
          <p:nvPr/>
        </p:nvSpPr>
        <p:spPr>
          <a:xfrm>
            <a:off x="5743932" y="3644265"/>
            <a:ext cx="2777490" cy="347186"/>
          </a:xfrm>
          <a:prstGeom prst="rect">
            <a:avLst/>
          </a:prstGeom>
          <a:noFill/>
          <a:ln/>
        </p:spPr>
        <p:txBody>
          <a:bodyPr wrap="none" rtlCol="0" anchor="t"/>
          <a:lstStyle/>
          <a:p>
            <a:pPr marL="0" indent="0">
              <a:lnSpc>
                <a:spcPts val="2734"/>
              </a:lnSpc>
              <a:buNone/>
            </a:pPr>
            <a:r>
              <a:rPr lang="en-US" sz="2187" kern="0" spc="-66" dirty="0">
                <a:solidFill>
                  <a:srgbClr val="2C3F42"/>
                </a:solidFill>
                <a:latin typeface="Bitter" pitchFamily="34" charset="0"/>
                <a:ea typeface="Bitter" pitchFamily="34" charset="-122"/>
                <a:cs typeface="Bitter" pitchFamily="34" charset="-120"/>
              </a:rPr>
              <a:t>Older Vehicles</a:t>
            </a:r>
            <a:endParaRPr lang="en-US" sz="2187" dirty="0"/>
          </a:p>
        </p:txBody>
      </p:sp>
      <p:sp>
        <p:nvSpPr>
          <p:cNvPr id="8" name="Text 6"/>
          <p:cNvSpPr/>
          <p:nvPr/>
        </p:nvSpPr>
        <p:spPr>
          <a:xfrm>
            <a:off x="5743932" y="4213622"/>
            <a:ext cx="3156347"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Drivers of older vehicles should consult their owner's manual before using E20, as it may not be compatible.</a:t>
            </a:r>
            <a:endParaRPr lang="en-US" sz="1750" dirty="0"/>
          </a:p>
        </p:txBody>
      </p:sp>
      <p:sp>
        <p:nvSpPr>
          <p:cNvPr id="9" name="Text 7"/>
          <p:cNvSpPr/>
          <p:nvPr/>
        </p:nvSpPr>
        <p:spPr>
          <a:xfrm>
            <a:off x="9449872" y="3644265"/>
            <a:ext cx="2777490" cy="347186"/>
          </a:xfrm>
          <a:prstGeom prst="rect">
            <a:avLst/>
          </a:prstGeom>
          <a:noFill/>
          <a:ln/>
        </p:spPr>
        <p:txBody>
          <a:bodyPr wrap="none" rtlCol="0" anchor="t"/>
          <a:lstStyle/>
          <a:p>
            <a:pPr marL="0" indent="0">
              <a:lnSpc>
                <a:spcPts val="2734"/>
              </a:lnSpc>
              <a:buNone/>
            </a:pPr>
            <a:r>
              <a:rPr lang="en-US" sz="2187" kern="0" spc="-66" dirty="0">
                <a:solidFill>
                  <a:srgbClr val="2C3F42"/>
                </a:solidFill>
                <a:latin typeface="Bitter" pitchFamily="34" charset="0"/>
                <a:ea typeface="Bitter" pitchFamily="34" charset="-122"/>
                <a:cs typeface="Bitter" pitchFamily="34" charset="-120"/>
              </a:rPr>
              <a:t>Maintenance</a:t>
            </a:r>
            <a:endParaRPr lang="en-US" sz="2187" dirty="0"/>
          </a:p>
        </p:txBody>
      </p:sp>
      <p:sp>
        <p:nvSpPr>
          <p:cNvPr id="10" name="Text 8"/>
          <p:cNvSpPr/>
          <p:nvPr/>
        </p:nvSpPr>
        <p:spPr>
          <a:xfrm>
            <a:off x="9449872" y="4213622"/>
            <a:ext cx="3156347"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Proper maintenance, such as regular fuel filter changes, is important when using E20 in any vehicle.</a:t>
            </a:r>
            <a:endParaRPr lang="en-US" sz="1750" dirty="0"/>
          </a:p>
        </p:txBody>
      </p:sp>
      <p:pic>
        <p:nvPicPr>
          <p:cNvPr id="11"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2037993" y="1428155"/>
            <a:ext cx="715279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Environmental Impact of E20</a:t>
            </a:r>
            <a:endParaRPr lang="en-US" sz="4374" dirty="0"/>
          </a:p>
        </p:txBody>
      </p:sp>
      <p:sp>
        <p:nvSpPr>
          <p:cNvPr id="5" name="Shape 3"/>
          <p:cNvSpPr/>
          <p:nvPr/>
        </p:nvSpPr>
        <p:spPr>
          <a:xfrm>
            <a:off x="2037993" y="2566868"/>
            <a:ext cx="5166122" cy="2006203"/>
          </a:xfrm>
          <a:prstGeom prst="roundRect">
            <a:avLst>
              <a:gd name="adj" fmla="val 4984"/>
            </a:avLst>
          </a:prstGeom>
          <a:solidFill>
            <a:srgbClr val="FCE2CF"/>
          </a:solidFill>
          <a:ln w="7620">
            <a:solidFill>
              <a:srgbClr val="E2C8B5"/>
            </a:solidFill>
            <a:prstDash val="solid"/>
          </a:ln>
        </p:spPr>
      </p:sp>
      <p:sp>
        <p:nvSpPr>
          <p:cNvPr id="6" name="Text 4"/>
          <p:cNvSpPr/>
          <p:nvPr/>
        </p:nvSpPr>
        <p:spPr>
          <a:xfrm>
            <a:off x="2267783" y="2796659"/>
            <a:ext cx="3396020"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Reduced Greenhouse Gases</a:t>
            </a:r>
            <a:endParaRPr lang="en-US" sz="2187" dirty="0"/>
          </a:p>
        </p:txBody>
      </p:sp>
      <p:sp>
        <p:nvSpPr>
          <p:cNvPr id="7" name="Text 5"/>
          <p:cNvSpPr/>
          <p:nvPr/>
        </p:nvSpPr>
        <p:spPr>
          <a:xfrm>
            <a:off x="2267783" y="3277076"/>
            <a:ext cx="4706541"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E20 can reduce lifecycle greenhouse gas emissions by up to 2% compared to standard gasoline.</a:t>
            </a:r>
            <a:endParaRPr lang="en-US" sz="1750" dirty="0"/>
          </a:p>
        </p:txBody>
      </p:sp>
      <p:sp>
        <p:nvSpPr>
          <p:cNvPr id="8" name="Shape 6"/>
          <p:cNvSpPr/>
          <p:nvPr/>
        </p:nvSpPr>
        <p:spPr>
          <a:xfrm>
            <a:off x="7426285" y="2566868"/>
            <a:ext cx="5166122" cy="2006203"/>
          </a:xfrm>
          <a:prstGeom prst="roundRect">
            <a:avLst>
              <a:gd name="adj" fmla="val 4984"/>
            </a:avLst>
          </a:prstGeom>
          <a:solidFill>
            <a:srgbClr val="FCE2CF"/>
          </a:solidFill>
          <a:ln w="7620">
            <a:solidFill>
              <a:srgbClr val="E2C8B5"/>
            </a:solidFill>
            <a:prstDash val="solid"/>
          </a:ln>
        </p:spPr>
      </p:sp>
      <p:sp>
        <p:nvSpPr>
          <p:cNvPr id="9" name="Text 7"/>
          <p:cNvSpPr/>
          <p:nvPr/>
        </p:nvSpPr>
        <p:spPr>
          <a:xfrm>
            <a:off x="7656076" y="2796659"/>
            <a:ext cx="2777490"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Biodegradable</a:t>
            </a:r>
            <a:endParaRPr lang="en-US" sz="2187" dirty="0"/>
          </a:p>
        </p:txBody>
      </p:sp>
      <p:sp>
        <p:nvSpPr>
          <p:cNvPr id="10" name="Text 8"/>
          <p:cNvSpPr/>
          <p:nvPr/>
        </p:nvSpPr>
        <p:spPr>
          <a:xfrm>
            <a:off x="7656076" y="3277076"/>
            <a:ext cx="4706541"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Ethanol is a renewable, biodegradable fuel that does not persist in the environment like fossil fuels.</a:t>
            </a:r>
            <a:endParaRPr lang="en-US" sz="1750" dirty="0"/>
          </a:p>
        </p:txBody>
      </p:sp>
      <p:sp>
        <p:nvSpPr>
          <p:cNvPr id="11" name="Shape 9"/>
          <p:cNvSpPr/>
          <p:nvPr/>
        </p:nvSpPr>
        <p:spPr>
          <a:xfrm>
            <a:off x="2037993" y="4795242"/>
            <a:ext cx="5166122" cy="2006203"/>
          </a:xfrm>
          <a:prstGeom prst="roundRect">
            <a:avLst>
              <a:gd name="adj" fmla="val 4984"/>
            </a:avLst>
          </a:prstGeom>
          <a:solidFill>
            <a:srgbClr val="FCE2CF"/>
          </a:solidFill>
          <a:ln w="7620">
            <a:solidFill>
              <a:srgbClr val="E2C8B5"/>
            </a:solidFill>
            <a:prstDash val="solid"/>
          </a:ln>
        </p:spPr>
      </p:sp>
      <p:sp>
        <p:nvSpPr>
          <p:cNvPr id="12" name="Text 10"/>
          <p:cNvSpPr/>
          <p:nvPr/>
        </p:nvSpPr>
        <p:spPr>
          <a:xfrm>
            <a:off x="2267783" y="5025033"/>
            <a:ext cx="2848689"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Sustainable Production</a:t>
            </a:r>
            <a:endParaRPr lang="en-US" sz="2187" dirty="0"/>
          </a:p>
        </p:txBody>
      </p:sp>
      <p:sp>
        <p:nvSpPr>
          <p:cNvPr id="13" name="Text 11"/>
          <p:cNvSpPr/>
          <p:nvPr/>
        </p:nvSpPr>
        <p:spPr>
          <a:xfrm>
            <a:off x="2267783" y="5505450"/>
            <a:ext cx="4706541"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Ethanol production uses sustainable agricultural practices and renewable feedstocks to minimize environmental impact.</a:t>
            </a:r>
            <a:endParaRPr lang="en-US" sz="1750" dirty="0"/>
          </a:p>
        </p:txBody>
      </p:sp>
      <p:sp>
        <p:nvSpPr>
          <p:cNvPr id="14" name="Shape 12"/>
          <p:cNvSpPr/>
          <p:nvPr/>
        </p:nvSpPr>
        <p:spPr>
          <a:xfrm>
            <a:off x="7426285" y="4795242"/>
            <a:ext cx="5166122" cy="2006203"/>
          </a:xfrm>
          <a:prstGeom prst="roundRect">
            <a:avLst>
              <a:gd name="adj" fmla="val 4984"/>
            </a:avLst>
          </a:prstGeom>
          <a:solidFill>
            <a:srgbClr val="FCE2CF"/>
          </a:solidFill>
          <a:ln w="7620">
            <a:solidFill>
              <a:srgbClr val="E2C8B5"/>
            </a:solidFill>
            <a:prstDash val="solid"/>
          </a:ln>
        </p:spPr>
      </p:sp>
      <p:sp>
        <p:nvSpPr>
          <p:cNvPr id="15" name="Text 13"/>
          <p:cNvSpPr/>
          <p:nvPr/>
        </p:nvSpPr>
        <p:spPr>
          <a:xfrm>
            <a:off x="7656076" y="5025033"/>
            <a:ext cx="3959066"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Reduced Fossil Fuel Dependence</a:t>
            </a:r>
            <a:endParaRPr lang="en-US" sz="2187" dirty="0"/>
          </a:p>
        </p:txBody>
      </p:sp>
      <p:sp>
        <p:nvSpPr>
          <p:cNvPr id="16" name="Text 14"/>
          <p:cNvSpPr/>
          <p:nvPr/>
        </p:nvSpPr>
        <p:spPr>
          <a:xfrm>
            <a:off x="7656076" y="5505450"/>
            <a:ext cx="4706541" cy="710803"/>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Increased use of E20 can help reduce reliance on non-renewable, imported fossil fuels.</a:t>
            </a:r>
            <a:endParaRPr lang="en-US" sz="1750" dirty="0"/>
          </a:p>
        </p:txBody>
      </p:sp>
      <p:pic>
        <p:nvPicPr>
          <p:cNvPr id="17"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8F0">
              <a:alpha val="85000"/>
            </a:srgbClr>
          </a:solidFill>
          <a:ln/>
        </p:spPr>
      </p:sp>
      <p:sp>
        <p:nvSpPr>
          <p:cNvPr id="6" name="Text 3"/>
          <p:cNvSpPr/>
          <p:nvPr/>
        </p:nvSpPr>
        <p:spPr>
          <a:xfrm>
            <a:off x="2037993" y="2105620"/>
            <a:ext cx="8390811"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Regulations and Standards for E20</a:t>
            </a:r>
            <a:endParaRPr lang="en-US" sz="4374" dirty="0"/>
          </a:p>
        </p:txBody>
      </p:sp>
      <p:pic>
        <p:nvPicPr>
          <p:cNvPr id="7" name="Image 1" descr="preencoded.png"/>
          <p:cNvPicPr>
            <a:picLocks noChangeAspect="1"/>
          </p:cNvPicPr>
          <p:nvPr/>
        </p:nvPicPr>
        <p:blipFill>
          <a:blip r:embed="rId4"/>
          <a:stretch>
            <a:fillRect/>
          </a:stretch>
        </p:blipFill>
        <p:spPr>
          <a:xfrm>
            <a:off x="2037993" y="3133249"/>
            <a:ext cx="3518059" cy="888682"/>
          </a:xfrm>
          <a:prstGeom prst="rect">
            <a:avLst/>
          </a:prstGeom>
        </p:spPr>
      </p:pic>
      <p:sp>
        <p:nvSpPr>
          <p:cNvPr id="8" name="Text 4"/>
          <p:cNvSpPr/>
          <p:nvPr/>
        </p:nvSpPr>
        <p:spPr>
          <a:xfrm>
            <a:off x="2260163" y="4355187"/>
            <a:ext cx="2777490"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Fuel Specifications</a:t>
            </a:r>
            <a:endParaRPr lang="en-US" sz="2187" dirty="0"/>
          </a:p>
        </p:txBody>
      </p:sp>
      <p:sp>
        <p:nvSpPr>
          <p:cNvPr id="9" name="Text 5"/>
          <p:cNvSpPr/>
          <p:nvPr/>
        </p:nvSpPr>
        <p:spPr>
          <a:xfrm>
            <a:off x="2260163" y="4835604"/>
            <a:ext cx="3073718" cy="1066205"/>
          </a:xfrm>
          <a:prstGeom prst="rect">
            <a:avLst/>
          </a:prstGeom>
          <a:noFill/>
          <a:ln/>
        </p:spPr>
        <p:txBody>
          <a:bodyPr wrap="squar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E20 must meet strict quality and performance standards set by the ASTM International.</a:t>
            </a:r>
            <a:endParaRPr lang="en-US" sz="1750" dirty="0"/>
          </a:p>
        </p:txBody>
      </p:sp>
      <p:pic>
        <p:nvPicPr>
          <p:cNvPr id="10" name="Image 2" descr="preencoded.png"/>
          <p:cNvPicPr>
            <a:picLocks noChangeAspect="1"/>
          </p:cNvPicPr>
          <p:nvPr/>
        </p:nvPicPr>
        <p:blipFill>
          <a:blip r:embed="rId5"/>
          <a:stretch>
            <a:fillRect/>
          </a:stretch>
        </p:blipFill>
        <p:spPr>
          <a:xfrm>
            <a:off x="5556052" y="3133249"/>
            <a:ext cx="3518178" cy="888682"/>
          </a:xfrm>
          <a:prstGeom prst="rect">
            <a:avLst/>
          </a:prstGeom>
        </p:spPr>
      </p:pic>
      <p:sp>
        <p:nvSpPr>
          <p:cNvPr id="11" name="Text 6"/>
          <p:cNvSpPr/>
          <p:nvPr/>
        </p:nvSpPr>
        <p:spPr>
          <a:xfrm>
            <a:off x="5778222" y="4355187"/>
            <a:ext cx="2777490"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Retail Labeling</a:t>
            </a:r>
            <a:endParaRPr lang="en-US" sz="2187" dirty="0"/>
          </a:p>
        </p:txBody>
      </p:sp>
      <p:sp>
        <p:nvSpPr>
          <p:cNvPr id="12" name="Text 7"/>
          <p:cNvSpPr/>
          <p:nvPr/>
        </p:nvSpPr>
        <p:spPr>
          <a:xfrm>
            <a:off x="5778222" y="4835604"/>
            <a:ext cx="3073837" cy="1066205"/>
          </a:xfrm>
          <a:prstGeom prst="rect">
            <a:avLst/>
          </a:prstGeom>
          <a:noFill/>
          <a:ln/>
        </p:spPr>
        <p:txBody>
          <a:bodyPr wrap="squar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Fuel dispensers offering E20 must be clearly labeled to inform consumers.</a:t>
            </a:r>
            <a:endParaRPr lang="en-US" sz="1750" dirty="0"/>
          </a:p>
        </p:txBody>
      </p:sp>
      <p:pic>
        <p:nvPicPr>
          <p:cNvPr id="13" name="Image 3" descr="preencoded.png"/>
          <p:cNvPicPr>
            <a:picLocks noChangeAspect="1"/>
          </p:cNvPicPr>
          <p:nvPr/>
        </p:nvPicPr>
        <p:blipFill>
          <a:blip r:embed="rId6"/>
          <a:stretch>
            <a:fillRect/>
          </a:stretch>
        </p:blipFill>
        <p:spPr>
          <a:xfrm>
            <a:off x="9074229" y="3133249"/>
            <a:ext cx="3518178" cy="888682"/>
          </a:xfrm>
          <a:prstGeom prst="rect">
            <a:avLst/>
          </a:prstGeom>
        </p:spPr>
      </p:pic>
      <p:sp>
        <p:nvSpPr>
          <p:cNvPr id="14" name="Text 8"/>
          <p:cNvSpPr/>
          <p:nvPr/>
        </p:nvSpPr>
        <p:spPr>
          <a:xfrm>
            <a:off x="9296400" y="4355187"/>
            <a:ext cx="2777490" cy="347186"/>
          </a:xfrm>
          <a:prstGeom prst="rect">
            <a:avLst/>
          </a:prstGeom>
          <a:noFill/>
          <a:ln/>
        </p:spPr>
        <p:txBody>
          <a:bodyPr wrap="none" rtlCol="0" anchor="t"/>
          <a:lstStyle/>
          <a:p>
            <a:pPr marL="0" indent="0" algn="l">
              <a:lnSpc>
                <a:spcPts val="2734"/>
              </a:lnSpc>
              <a:buNone/>
            </a:pPr>
            <a:r>
              <a:rPr lang="en-US" sz="2187" kern="0" spc="-66" dirty="0">
                <a:solidFill>
                  <a:srgbClr val="2B2E3C"/>
                </a:solidFill>
                <a:latin typeface="Bitter" pitchFamily="34" charset="0"/>
                <a:ea typeface="Bitter" pitchFamily="34" charset="-122"/>
                <a:cs typeface="Bitter" pitchFamily="34" charset="-120"/>
              </a:rPr>
              <a:t>Vehicle Warranties</a:t>
            </a:r>
            <a:endParaRPr lang="en-US" sz="2187" dirty="0"/>
          </a:p>
        </p:txBody>
      </p:sp>
      <p:sp>
        <p:nvSpPr>
          <p:cNvPr id="15" name="Text 9"/>
          <p:cNvSpPr/>
          <p:nvPr/>
        </p:nvSpPr>
        <p:spPr>
          <a:xfrm>
            <a:off x="9296400" y="4835604"/>
            <a:ext cx="3073837" cy="1066205"/>
          </a:xfrm>
          <a:prstGeom prst="rect">
            <a:avLst/>
          </a:prstGeom>
          <a:noFill/>
          <a:ln/>
        </p:spPr>
        <p:txBody>
          <a:bodyPr wrap="square" rtlCol="0" anchor="t"/>
          <a:lstStyle/>
          <a:p>
            <a:pPr marL="0" indent="0" algn="l">
              <a:lnSpc>
                <a:spcPts val="2799"/>
              </a:lnSpc>
              <a:buNone/>
            </a:pPr>
            <a:r>
              <a:rPr lang="en-US" sz="1750" kern="0" spc="-35" dirty="0">
                <a:solidFill>
                  <a:srgbClr val="2B2E3C"/>
                </a:solidFill>
                <a:latin typeface="Open Sans" pitchFamily="34" charset="0"/>
                <a:ea typeface="Open Sans" pitchFamily="34" charset="-122"/>
                <a:cs typeface="Open Sans" pitchFamily="34" charset="-120"/>
              </a:rPr>
              <a:t>Most major automakers approve the use of E20 in their newer vehicle models.</a:t>
            </a:r>
            <a:endParaRPr lang="en-US" sz="1750" dirty="0"/>
          </a:p>
        </p:txBody>
      </p:sp>
      <p:pic>
        <p:nvPicPr>
          <p:cNvPr id="16"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926</Words>
  <Application>Microsoft Office PowerPoint</Application>
  <PresentationFormat>Custom</PresentationFormat>
  <Paragraphs>150</Paragraphs>
  <Slides>20</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Barlow</vt:lpstr>
      <vt:lpstr>Bitter</vt:lpstr>
      <vt:lpstr>Montserrat</vt:lpstr>
      <vt:lpstr>Open Sans</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KSN INFRA</dc:creator>
  <cp:lastModifiedBy>KAKKUNURI SRIMANNARAYANA .</cp:lastModifiedBy>
  <cp:revision>2</cp:revision>
  <dcterms:created xsi:type="dcterms:W3CDTF">2024-03-30T08:49:40Z</dcterms:created>
  <dcterms:modified xsi:type="dcterms:W3CDTF">2024-03-30T09:09:02Z</dcterms:modified>
</cp:coreProperties>
</file>